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emf" ContentType="image/x-emf"/>
  <Default Extension="vml" ContentType="application/vnd.openxmlformats-officedocument.vmlDrawing"/>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embeddings/oleObject1.bin" ContentType="application/vnd.openxmlformats-officedocument.oleObject"/>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sldIdLst>
    <p:sldId id="256" r:id="rId2"/>
    <p:sldId id="308" r:id="rId3"/>
    <p:sldId id="313" r:id="rId4"/>
    <p:sldId id="314" r:id="rId5"/>
    <p:sldId id="309" r:id="rId6"/>
    <p:sldId id="264" r:id="rId7"/>
    <p:sldId id="289" r:id="rId8"/>
    <p:sldId id="290" r:id="rId9"/>
    <p:sldId id="291" r:id="rId10"/>
    <p:sldId id="294" r:id="rId11"/>
    <p:sldId id="296" r:id="rId12"/>
    <p:sldId id="315" r:id="rId13"/>
    <p:sldId id="316" r:id="rId14"/>
    <p:sldId id="317" r:id="rId15"/>
    <p:sldId id="298" r:id="rId16"/>
    <p:sldId id="300" r:id="rId17"/>
    <p:sldId id="305" r:id="rId18"/>
    <p:sldId id="306" r:id="rId19"/>
    <p:sldId id="295" r:id="rId20"/>
    <p:sldId id="312" r:id="rId21"/>
    <p:sldId id="260" r:id="rId22"/>
    <p:sldId id="311" r:id="rId23"/>
    <p:sldId id="310" r:id="rId24"/>
  </p:sldIdLst>
  <p:sldSz cx="9144000" cy="6858000" type="screen4x3"/>
  <p:notesSz cx="6858000" cy="9144000"/>
  <p:defaultTextStyle>
    <a:defPPr>
      <a:defRPr lang="en-US"/>
    </a:defPPr>
    <a:lvl1pPr algn="ctr" rtl="0" eaLnBrk="0" fontAlgn="base" hangingPunct="0">
      <a:lnSpc>
        <a:spcPct val="120000"/>
      </a:lnSpc>
      <a:spcBef>
        <a:spcPct val="0"/>
      </a:spcBef>
      <a:spcAft>
        <a:spcPct val="0"/>
      </a:spcAft>
      <a:defRPr sz="3200" kern="1200">
        <a:solidFill>
          <a:schemeClr val="tx1"/>
        </a:solidFill>
        <a:latin typeface="Times New Roman" charset="0"/>
        <a:ea typeface="ＭＳ Ｐゴシック" charset="0"/>
        <a:cs typeface="ＭＳ Ｐゴシック" charset="0"/>
      </a:defRPr>
    </a:lvl1pPr>
    <a:lvl2pPr marL="457200" algn="ctr" rtl="0" eaLnBrk="0" fontAlgn="base" hangingPunct="0">
      <a:lnSpc>
        <a:spcPct val="120000"/>
      </a:lnSpc>
      <a:spcBef>
        <a:spcPct val="0"/>
      </a:spcBef>
      <a:spcAft>
        <a:spcPct val="0"/>
      </a:spcAft>
      <a:defRPr sz="3200" kern="1200">
        <a:solidFill>
          <a:schemeClr val="tx1"/>
        </a:solidFill>
        <a:latin typeface="Times New Roman" charset="0"/>
        <a:ea typeface="ＭＳ Ｐゴシック" charset="0"/>
        <a:cs typeface="ＭＳ Ｐゴシック" charset="0"/>
      </a:defRPr>
    </a:lvl2pPr>
    <a:lvl3pPr marL="914400" algn="ctr" rtl="0" eaLnBrk="0" fontAlgn="base" hangingPunct="0">
      <a:lnSpc>
        <a:spcPct val="120000"/>
      </a:lnSpc>
      <a:spcBef>
        <a:spcPct val="0"/>
      </a:spcBef>
      <a:spcAft>
        <a:spcPct val="0"/>
      </a:spcAft>
      <a:defRPr sz="3200" kern="1200">
        <a:solidFill>
          <a:schemeClr val="tx1"/>
        </a:solidFill>
        <a:latin typeface="Times New Roman" charset="0"/>
        <a:ea typeface="ＭＳ Ｐゴシック" charset="0"/>
        <a:cs typeface="ＭＳ Ｐゴシック" charset="0"/>
      </a:defRPr>
    </a:lvl3pPr>
    <a:lvl4pPr marL="1371600" algn="ctr" rtl="0" eaLnBrk="0" fontAlgn="base" hangingPunct="0">
      <a:lnSpc>
        <a:spcPct val="120000"/>
      </a:lnSpc>
      <a:spcBef>
        <a:spcPct val="0"/>
      </a:spcBef>
      <a:spcAft>
        <a:spcPct val="0"/>
      </a:spcAft>
      <a:defRPr sz="3200" kern="1200">
        <a:solidFill>
          <a:schemeClr val="tx1"/>
        </a:solidFill>
        <a:latin typeface="Times New Roman" charset="0"/>
        <a:ea typeface="ＭＳ Ｐゴシック" charset="0"/>
        <a:cs typeface="ＭＳ Ｐゴシック" charset="0"/>
      </a:defRPr>
    </a:lvl4pPr>
    <a:lvl5pPr marL="1828800" algn="ctr" rtl="0" eaLnBrk="0" fontAlgn="base" hangingPunct="0">
      <a:lnSpc>
        <a:spcPct val="120000"/>
      </a:lnSpc>
      <a:spcBef>
        <a:spcPct val="0"/>
      </a:spcBef>
      <a:spcAft>
        <a:spcPct val="0"/>
      </a:spcAft>
      <a:defRPr sz="3200" kern="1200">
        <a:solidFill>
          <a:schemeClr val="tx1"/>
        </a:solidFill>
        <a:latin typeface="Times New Roman" charset="0"/>
        <a:ea typeface="ＭＳ Ｐゴシック" charset="0"/>
        <a:cs typeface="ＭＳ Ｐゴシック" charset="0"/>
      </a:defRPr>
    </a:lvl5pPr>
    <a:lvl6pPr marL="2286000" algn="l" defTabSz="457200" rtl="0" eaLnBrk="1" latinLnBrk="0" hangingPunct="1">
      <a:defRPr sz="3200" kern="1200">
        <a:solidFill>
          <a:schemeClr val="tx1"/>
        </a:solidFill>
        <a:latin typeface="Times New Roman" charset="0"/>
        <a:ea typeface="ＭＳ Ｐゴシック" charset="0"/>
        <a:cs typeface="ＭＳ Ｐゴシック" charset="0"/>
      </a:defRPr>
    </a:lvl6pPr>
    <a:lvl7pPr marL="2743200" algn="l" defTabSz="457200" rtl="0" eaLnBrk="1" latinLnBrk="0" hangingPunct="1">
      <a:defRPr sz="3200" kern="1200">
        <a:solidFill>
          <a:schemeClr val="tx1"/>
        </a:solidFill>
        <a:latin typeface="Times New Roman" charset="0"/>
        <a:ea typeface="ＭＳ Ｐゴシック" charset="0"/>
        <a:cs typeface="ＭＳ Ｐゴシック" charset="0"/>
      </a:defRPr>
    </a:lvl7pPr>
    <a:lvl8pPr marL="3200400" algn="l" defTabSz="457200" rtl="0" eaLnBrk="1" latinLnBrk="0" hangingPunct="1">
      <a:defRPr sz="3200" kern="1200">
        <a:solidFill>
          <a:schemeClr val="tx1"/>
        </a:solidFill>
        <a:latin typeface="Times New Roman" charset="0"/>
        <a:ea typeface="ＭＳ Ｐゴシック" charset="0"/>
        <a:cs typeface="ＭＳ Ｐゴシック" charset="0"/>
      </a:defRPr>
    </a:lvl8pPr>
    <a:lvl9pPr marL="3657600" algn="l" defTabSz="457200" rtl="0" eaLnBrk="1" latinLnBrk="0" hangingPunct="1">
      <a:defRPr sz="3200" kern="1200">
        <a:solidFill>
          <a:schemeClr val="tx1"/>
        </a:solidFill>
        <a:latin typeface="Times New Roman"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0C0C0"/>
    <a:srgbClr val="339933"/>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0" d="100"/>
          <a:sy n="100" d="100"/>
        </p:scale>
        <p:origin x="-1096" y="-120"/>
      </p:cViewPr>
      <p:guideLst>
        <p:guide orient="horz" pos="48"/>
        <p:guide pos="561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333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printerSettings" Target="printerSettings/printerSettings1.bin"/><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fld id="{8826EAB3-4303-BC4F-A464-A3B6E029CFF1}" type="slidenum">
              <a:rPr lang="en-US"/>
              <a:pPr>
                <a:defRPr/>
              </a:pPr>
              <a:t>‹#›</a:t>
            </a:fld>
            <a:endParaRPr lang="en-US"/>
          </a:p>
        </p:txBody>
      </p:sp>
    </p:spTree>
    <p:extLst>
      <p:ext uri="{BB962C8B-B14F-4D97-AF65-F5344CB8AC3E}">
        <p14:creationId xmlns:p14="http://schemas.microsoft.com/office/powerpoint/2010/main" val="2330239801"/>
      </p:ext>
    </p:extLst>
  </p:cSld>
  <p:clrMapOvr>
    <a:masterClrMapping/>
  </p:clrMapOvr>
  <p:transition xmlns:p14="http://schemas.microsoft.com/office/powerpoint/2010/main" spd="slow">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fld id="{943C79B8-E478-0C49-8B19-A544265B4DB2}" type="slidenum">
              <a:rPr lang="en-US"/>
              <a:pPr>
                <a:defRPr/>
              </a:pPr>
              <a:t>‹#›</a:t>
            </a:fld>
            <a:endParaRPr lang="en-US"/>
          </a:p>
        </p:txBody>
      </p:sp>
    </p:spTree>
    <p:extLst>
      <p:ext uri="{BB962C8B-B14F-4D97-AF65-F5344CB8AC3E}">
        <p14:creationId xmlns:p14="http://schemas.microsoft.com/office/powerpoint/2010/main" val="3314032420"/>
      </p:ext>
    </p:extLst>
  </p:cSld>
  <p:clrMapOvr>
    <a:masterClrMapping/>
  </p:clrMapOvr>
  <p:transition xmlns:p14="http://schemas.microsoft.com/office/powerpoint/2010/main" spd="slow">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fld id="{94EB07A7-6F9E-E846-92FE-9E79C4448ED2}" type="slidenum">
              <a:rPr lang="en-US"/>
              <a:pPr>
                <a:defRPr/>
              </a:pPr>
              <a:t>‹#›</a:t>
            </a:fld>
            <a:endParaRPr lang="en-US"/>
          </a:p>
        </p:txBody>
      </p:sp>
    </p:spTree>
    <p:extLst>
      <p:ext uri="{BB962C8B-B14F-4D97-AF65-F5344CB8AC3E}">
        <p14:creationId xmlns:p14="http://schemas.microsoft.com/office/powerpoint/2010/main" val="3552789634"/>
      </p:ext>
    </p:extLst>
  </p:cSld>
  <p:clrMapOvr>
    <a:masterClrMapping/>
  </p:clrMapOvr>
  <p:transition xmlns:p14="http://schemas.microsoft.com/office/powerpoint/2010/mai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fld id="{45FD579C-BEF6-C54B-8DD1-25872F1D5082}" type="slidenum">
              <a:rPr lang="en-US"/>
              <a:pPr>
                <a:defRPr/>
              </a:pPr>
              <a:t>‹#›</a:t>
            </a:fld>
            <a:endParaRPr lang="en-US"/>
          </a:p>
        </p:txBody>
      </p:sp>
    </p:spTree>
    <p:extLst>
      <p:ext uri="{BB962C8B-B14F-4D97-AF65-F5344CB8AC3E}">
        <p14:creationId xmlns:p14="http://schemas.microsoft.com/office/powerpoint/2010/main" val="1300996901"/>
      </p:ext>
    </p:extLst>
  </p:cSld>
  <p:clrMapOvr>
    <a:masterClrMapping/>
  </p:clrMapOvr>
  <p:transition xmlns:p14="http://schemas.microsoft.com/office/powerpoint/2010/mai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fld id="{13ABF965-83C7-3E49-9A13-083B538CB739}" type="slidenum">
              <a:rPr lang="en-US"/>
              <a:pPr>
                <a:defRPr/>
              </a:pPr>
              <a:t>‹#›</a:t>
            </a:fld>
            <a:endParaRPr lang="en-US"/>
          </a:p>
        </p:txBody>
      </p:sp>
    </p:spTree>
    <p:extLst>
      <p:ext uri="{BB962C8B-B14F-4D97-AF65-F5344CB8AC3E}">
        <p14:creationId xmlns:p14="http://schemas.microsoft.com/office/powerpoint/2010/main" val="3535081509"/>
      </p:ext>
    </p:extLst>
  </p:cSld>
  <p:clrMapOvr>
    <a:masterClrMapping/>
  </p:clrMapOvr>
  <p:transition xmlns:p14="http://schemas.microsoft.com/office/powerpoint/2010/main" spd="slow">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ln/>
        </p:spPr>
        <p:txBody>
          <a:bodyPr/>
          <a:lstStyle>
            <a:lvl1pPr>
              <a:defRPr/>
            </a:lvl1pPr>
          </a:lstStyle>
          <a:p>
            <a:pPr>
              <a:defRPr/>
            </a:pPr>
            <a:endParaRPr lang="en-US"/>
          </a:p>
        </p:txBody>
      </p:sp>
      <p:sp>
        <p:nvSpPr>
          <p:cNvPr id="6" name="Rectangle 6"/>
          <p:cNvSpPr>
            <a:spLocks noGrp="1" noChangeArrowheads="1"/>
          </p:cNvSpPr>
          <p:nvPr>
            <p:ph type="sldNum" sz="quarter" idx="11"/>
          </p:nvPr>
        </p:nvSpPr>
        <p:spPr>
          <a:ln/>
        </p:spPr>
        <p:txBody>
          <a:bodyPr/>
          <a:lstStyle>
            <a:lvl1pPr>
              <a:defRPr/>
            </a:lvl1pPr>
          </a:lstStyle>
          <a:p>
            <a:pPr>
              <a:defRPr/>
            </a:pPr>
            <a:fld id="{584FE125-17BA-0449-B584-C68D743A47F8}" type="slidenum">
              <a:rPr lang="en-US"/>
              <a:pPr>
                <a:defRPr/>
              </a:pPr>
              <a:t>‹#›</a:t>
            </a:fld>
            <a:endParaRPr lang="en-US"/>
          </a:p>
        </p:txBody>
      </p:sp>
    </p:spTree>
    <p:extLst>
      <p:ext uri="{BB962C8B-B14F-4D97-AF65-F5344CB8AC3E}">
        <p14:creationId xmlns:p14="http://schemas.microsoft.com/office/powerpoint/2010/main" val="282206189"/>
      </p:ext>
    </p:extLst>
  </p:cSld>
  <p:clrMapOvr>
    <a:masterClrMapping/>
  </p:clrMapOvr>
  <p:transition xmlns:p14="http://schemas.microsoft.com/office/powerpoint/2010/main" spd="slow">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ftr" sz="quarter" idx="10"/>
          </p:nvPr>
        </p:nvSpPr>
        <p:spPr>
          <a:ln/>
        </p:spPr>
        <p:txBody>
          <a:bodyPr/>
          <a:lstStyle>
            <a:lvl1pPr>
              <a:defRPr/>
            </a:lvl1pPr>
          </a:lstStyle>
          <a:p>
            <a:pPr>
              <a:defRPr/>
            </a:pPr>
            <a:endParaRPr lang="en-US"/>
          </a:p>
        </p:txBody>
      </p:sp>
      <p:sp>
        <p:nvSpPr>
          <p:cNvPr id="8" name="Rectangle 6"/>
          <p:cNvSpPr>
            <a:spLocks noGrp="1" noChangeArrowheads="1"/>
          </p:cNvSpPr>
          <p:nvPr>
            <p:ph type="sldNum" sz="quarter" idx="11"/>
          </p:nvPr>
        </p:nvSpPr>
        <p:spPr>
          <a:ln/>
        </p:spPr>
        <p:txBody>
          <a:bodyPr/>
          <a:lstStyle>
            <a:lvl1pPr>
              <a:defRPr/>
            </a:lvl1pPr>
          </a:lstStyle>
          <a:p>
            <a:pPr>
              <a:defRPr/>
            </a:pPr>
            <a:fld id="{0C721917-8F7F-8747-BAAB-52FBDB572982}" type="slidenum">
              <a:rPr lang="en-US"/>
              <a:pPr>
                <a:defRPr/>
              </a:pPr>
              <a:t>‹#›</a:t>
            </a:fld>
            <a:endParaRPr lang="en-US"/>
          </a:p>
        </p:txBody>
      </p:sp>
    </p:spTree>
    <p:extLst>
      <p:ext uri="{BB962C8B-B14F-4D97-AF65-F5344CB8AC3E}">
        <p14:creationId xmlns:p14="http://schemas.microsoft.com/office/powerpoint/2010/main" val="3210822542"/>
      </p:ext>
    </p:extLst>
  </p:cSld>
  <p:clrMapOvr>
    <a:masterClrMapping/>
  </p:clrMapOvr>
  <p:transition xmlns:p14="http://schemas.microsoft.com/office/powerpoint/2010/main" spd="slow">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ftr" sz="quarter" idx="10"/>
          </p:nvPr>
        </p:nvSpPr>
        <p:spPr>
          <a:ln/>
        </p:spPr>
        <p:txBody>
          <a:bodyPr/>
          <a:lstStyle>
            <a:lvl1pPr>
              <a:defRPr/>
            </a:lvl1pPr>
          </a:lstStyle>
          <a:p>
            <a:pPr>
              <a:defRPr/>
            </a:pPr>
            <a:endParaRPr lang="en-US"/>
          </a:p>
        </p:txBody>
      </p:sp>
      <p:sp>
        <p:nvSpPr>
          <p:cNvPr id="4" name="Rectangle 6"/>
          <p:cNvSpPr>
            <a:spLocks noGrp="1" noChangeArrowheads="1"/>
          </p:cNvSpPr>
          <p:nvPr>
            <p:ph type="sldNum" sz="quarter" idx="11"/>
          </p:nvPr>
        </p:nvSpPr>
        <p:spPr>
          <a:ln/>
        </p:spPr>
        <p:txBody>
          <a:bodyPr/>
          <a:lstStyle>
            <a:lvl1pPr>
              <a:defRPr/>
            </a:lvl1pPr>
          </a:lstStyle>
          <a:p>
            <a:pPr>
              <a:defRPr/>
            </a:pPr>
            <a:fld id="{839922B4-7DBE-3B48-AC59-5F4CFD1CA3B5}" type="slidenum">
              <a:rPr lang="en-US"/>
              <a:pPr>
                <a:defRPr/>
              </a:pPr>
              <a:t>‹#›</a:t>
            </a:fld>
            <a:endParaRPr lang="en-US"/>
          </a:p>
        </p:txBody>
      </p:sp>
    </p:spTree>
    <p:extLst>
      <p:ext uri="{BB962C8B-B14F-4D97-AF65-F5344CB8AC3E}">
        <p14:creationId xmlns:p14="http://schemas.microsoft.com/office/powerpoint/2010/main" val="283104029"/>
      </p:ext>
    </p:extLst>
  </p:cSld>
  <p:clrMapOvr>
    <a:masterClrMapping/>
  </p:clrMapOvr>
  <p:transition xmlns:p14="http://schemas.microsoft.com/office/powerpoint/2010/mai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endParaRPr lang="en-US"/>
          </a:p>
        </p:txBody>
      </p:sp>
      <p:sp>
        <p:nvSpPr>
          <p:cNvPr id="3" name="Rectangle 6"/>
          <p:cNvSpPr>
            <a:spLocks noGrp="1" noChangeArrowheads="1"/>
          </p:cNvSpPr>
          <p:nvPr>
            <p:ph type="sldNum" sz="quarter" idx="11"/>
          </p:nvPr>
        </p:nvSpPr>
        <p:spPr>
          <a:ln/>
        </p:spPr>
        <p:txBody>
          <a:bodyPr/>
          <a:lstStyle>
            <a:lvl1pPr>
              <a:defRPr/>
            </a:lvl1pPr>
          </a:lstStyle>
          <a:p>
            <a:pPr>
              <a:defRPr/>
            </a:pPr>
            <a:fld id="{647376FD-0A7F-4641-A6CE-5449AF758297}" type="slidenum">
              <a:rPr lang="en-US"/>
              <a:pPr>
                <a:defRPr/>
              </a:pPr>
              <a:t>‹#›</a:t>
            </a:fld>
            <a:endParaRPr lang="en-US"/>
          </a:p>
        </p:txBody>
      </p:sp>
    </p:spTree>
    <p:extLst>
      <p:ext uri="{BB962C8B-B14F-4D97-AF65-F5344CB8AC3E}">
        <p14:creationId xmlns:p14="http://schemas.microsoft.com/office/powerpoint/2010/main" val="2705907529"/>
      </p:ext>
    </p:extLst>
  </p:cSld>
  <p:clrMapOvr>
    <a:masterClrMapping/>
  </p:clrMapOvr>
  <p:transition xmlns:p14="http://schemas.microsoft.com/office/powerpoint/2010/main" spd="slow">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p>
        </p:txBody>
      </p:sp>
      <p:sp>
        <p:nvSpPr>
          <p:cNvPr id="6" name="Rectangle 6"/>
          <p:cNvSpPr>
            <a:spLocks noGrp="1" noChangeArrowheads="1"/>
          </p:cNvSpPr>
          <p:nvPr>
            <p:ph type="sldNum" sz="quarter" idx="11"/>
          </p:nvPr>
        </p:nvSpPr>
        <p:spPr>
          <a:ln/>
        </p:spPr>
        <p:txBody>
          <a:bodyPr/>
          <a:lstStyle>
            <a:lvl1pPr>
              <a:defRPr/>
            </a:lvl1pPr>
          </a:lstStyle>
          <a:p>
            <a:pPr>
              <a:defRPr/>
            </a:pPr>
            <a:fld id="{47C6C57F-994C-4446-89D8-AF71515923D2}" type="slidenum">
              <a:rPr lang="en-US"/>
              <a:pPr>
                <a:defRPr/>
              </a:pPr>
              <a:t>‹#›</a:t>
            </a:fld>
            <a:endParaRPr lang="en-US"/>
          </a:p>
        </p:txBody>
      </p:sp>
    </p:spTree>
    <p:extLst>
      <p:ext uri="{BB962C8B-B14F-4D97-AF65-F5344CB8AC3E}">
        <p14:creationId xmlns:p14="http://schemas.microsoft.com/office/powerpoint/2010/main" val="977978233"/>
      </p:ext>
    </p:extLst>
  </p:cSld>
  <p:clrMapOvr>
    <a:masterClrMapping/>
  </p:clrMapOvr>
  <p:transition xmlns:p14="http://schemas.microsoft.com/office/powerpoint/2010/main" spd="slow">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p>
        </p:txBody>
      </p:sp>
      <p:sp>
        <p:nvSpPr>
          <p:cNvPr id="6" name="Rectangle 6"/>
          <p:cNvSpPr>
            <a:spLocks noGrp="1" noChangeArrowheads="1"/>
          </p:cNvSpPr>
          <p:nvPr>
            <p:ph type="sldNum" sz="quarter" idx="11"/>
          </p:nvPr>
        </p:nvSpPr>
        <p:spPr>
          <a:ln/>
        </p:spPr>
        <p:txBody>
          <a:bodyPr/>
          <a:lstStyle>
            <a:lvl1pPr>
              <a:defRPr/>
            </a:lvl1pPr>
          </a:lstStyle>
          <a:p>
            <a:pPr>
              <a:defRPr/>
            </a:pPr>
            <a:fld id="{97DCEA07-97A5-3645-B52A-F1D761B49C01}" type="slidenum">
              <a:rPr lang="en-US"/>
              <a:pPr>
                <a:defRPr/>
              </a:pPr>
              <a:t>‹#›</a:t>
            </a:fld>
            <a:endParaRPr lang="en-US"/>
          </a:p>
        </p:txBody>
      </p:sp>
    </p:spTree>
    <p:extLst>
      <p:ext uri="{BB962C8B-B14F-4D97-AF65-F5344CB8AC3E}">
        <p14:creationId xmlns:p14="http://schemas.microsoft.com/office/powerpoint/2010/main" val="2311156747"/>
      </p:ext>
    </p:extLst>
  </p:cSld>
  <p:clrMapOvr>
    <a:masterClrMapping/>
  </p:clrMapOvr>
  <p:transition xmlns:p14="http://schemas.microsoft.com/office/powerpoint/2010/main" spd="slow">
    <p:fade/>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4"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nSpc>
                <a:spcPct val="100000"/>
              </a:lnSpc>
              <a:defRPr sz="1400" smtClean="0">
                <a:cs typeface="+mn-cs"/>
              </a:defRPr>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a:lnSpc>
                <a:spcPct val="100000"/>
              </a:lnSpc>
              <a:defRPr sz="1400" smtClean="0">
                <a:cs typeface="+mn-cs"/>
              </a:defRPr>
            </a:lvl1pPr>
          </a:lstStyle>
          <a:p>
            <a:pPr>
              <a:defRPr/>
            </a:pPr>
            <a:fld id="{8EA728E7-3192-8443-9B90-BEF8C44DAF3A}" type="slidenum">
              <a:rPr lang="en-US"/>
              <a:pPr>
                <a:defRPr/>
              </a:pPr>
              <a:t>‹#›</a:t>
            </a:fld>
            <a:endParaRPr lang="en-US"/>
          </a:p>
        </p:txBody>
      </p:sp>
      <p:sp>
        <p:nvSpPr>
          <p:cNvPr id="1033" name="Line 9"/>
          <p:cNvSpPr>
            <a:spLocks noChangeShapeType="1"/>
          </p:cNvSpPr>
          <p:nvPr/>
        </p:nvSpPr>
        <p:spPr bwMode="auto">
          <a:xfrm>
            <a:off x="533400" y="6172200"/>
            <a:ext cx="8305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034" name="Text Box 10"/>
          <p:cNvSpPr txBox="1">
            <a:spLocks noChangeArrowheads="1"/>
          </p:cNvSpPr>
          <p:nvPr/>
        </p:nvSpPr>
        <p:spPr bwMode="auto">
          <a:xfrm>
            <a:off x="762000" y="6248400"/>
            <a:ext cx="5024438" cy="31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flatTx/>
          </a:bodyPr>
          <a:lstStyle/>
          <a:p>
            <a:pPr algn="l">
              <a:defRPr/>
            </a:pPr>
            <a:r>
              <a:rPr lang="en-US" sz="1200">
                <a:solidFill>
                  <a:schemeClr val="bg2"/>
                </a:solidFill>
                <a:cs typeface="+mn-cs"/>
              </a:rPr>
              <a:t>UNIT TRUST OF INDIA INVESTMENT ADVISORY SERVICES LIMITED</a:t>
            </a:r>
            <a:endParaRPr lang="en-US" sz="1600">
              <a:cs typeface="+mn-cs"/>
            </a:endParaRPr>
          </a:p>
        </p:txBody>
      </p:sp>
      <p:pic>
        <p:nvPicPr>
          <p:cNvPr id="1032" name="Picture 11" descr="LOGOA"/>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33400" y="6248400"/>
            <a:ext cx="21113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6" name="Text Box 12"/>
          <p:cNvSpPr txBox="1">
            <a:spLocks noChangeArrowheads="1"/>
          </p:cNvSpPr>
          <p:nvPr/>
        </p:nvSpPr>
        <p:spPr bwMode="auto">
          <a:xfrm>
            <a:off x="7162800" y="6248400"/>
            <a:ext cx="1371600" cy="31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spAutoFit/>
            <a:flatTx/>
          </a:bodyPr>
          <a:lstStyle/>
          <a:p>
            <a:pPr algn="l">
              <a:defRPr/>
            </a:pPr>
            <a:r>
              <a:rPr lang="en-US" sz="1200">
                <a:solidFill>
                  <a:schemeClr val="bg2"/>
                </a:solidFill>
                <a:cs typeface="+mn-cs"/>
              </a:rPr>
              <a:t>May 2012</a:t>
            </a:r>
            <a:endParaRPr lang="en-US" sz="1600">
              <a:cs typeface="+mn-cs"/>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xmlns:p14="http://schemas.microsoft.com/office/powerpoint/2010/main" spd="slow"/>
  <p:timing>
    <p:tnLst>
      <p:par>
        <p:cTn xmlns:p14="http://schemas.microsoft.com/office/powerpoint/2010/main" id="1" dur="indefinite" restart="never" nodeType="tmRoot"/>
      </p:par>
    </p:tnLst>
  </p:timing>
  <p:txStyles>
    <p:titleStyle>
      <a:lvl1pPr algn="ctr" rtl="0" eaLnBrk="0" fontAlgn="base" hangingPunct="0">
        <a:spcBef>
          <a:spcPct val="0"/>
        </a:spcBef>
        <a:spcAft>
          <a:spcPct val="0"/>
        </a:spcAft>
        <a:defRPr sz="4400">
          <a:solidFill>
            <a:srgbClr val="800000"/>
          </a:solidFill>
          <a:latin typeface="Adobe Garamond Pro"/>
          <a:ea typeface="+mj-ea"/>
          <a:cs typeface="ＭＳ Ｐゴシック" charset="0"/>
        </a:defRPr>
      </a:lvl1pPr>
      <a:lvl2pPr algn="ctr" rtl="0" eaLnBrk="0" fontAlgn="base" hangingPunct="0">
        <a:spcBef>
          <a:spcPct val="0"/>
        </a:spcBef>
        <a:spcAft>
          <a:spcPct val="0"/>
        </a:spcAft>
        <a:defRPr sz="4400">
          <a:solidFill>
            <a:srgbClr val="800000"/>
          </a:solidFill>
          <a:latin typeface="Adobe Garamond Pro" charset="0"/>
          <a:ea typeface="ＭＳ Ｐゴシック" charset="0"/>
          <a:cs typeface="ＭＳ Ｐゴシック" charset="0"/>
        </a:defRPr>
      </a:lvl2pPr>
      <a:lvl3pPr algn="ctr" rtl="0" eaLnBrk="0" fontAlgn="base" hangingPunct="0">
        <a:spcBef>
          <a:spcPct val="0"/>
        </a:spcBef>
        <a:spcAft>
          <a:spcPct val="0"/>
        </a:spcAft>
        <a:defRPr sz="4400">
          <a:solidFill>
            <a:srgbClr val="800000"/>
          </a:solidFill>
          <a:latin typeface="Adobe Garamond Pro" charset="0"/>
          <a:ea typeface="ＭＳ Ｐゴシック" charset="0"/>
          <a:cs typeface="ＭＳ Ｐゴシック" charset="0"/>
        </a:defRPr>
      </a:lvl3pPr>
      <a:lvl4pPr algn="ctr" rtl="0" eaLnBrk="0" fontAlgn="base" hangingPunct="0">
        <a:spcBef>
          <a:spcPct val="0"/>
        </a:spcBef>
        <a:spcAft>
          <a:spcPct val="0"/>
        </a:spcAft>
        <a:defRPr sz="4400">
          <a:solidFill>
            <a:srgbClr val="800000"/>
          </a:solidFill>
          <a:latin typeface="Adobe Garamond Pro" charset="0"/>
          <a:ea typeface="ＭＳ Ｐゴシック" charset="0"/>
          <a:cs typeface="ＭＳ Ｐゴシック" charset="0"/>
        </a:defRPr>
      </a:lvl4pPr>
      <a:lvl5pPr algn="ctr" rtl="0" eaLnBrk="0" fontAlgn="base" hangingPunct="0">
        <a:spcBef>
          <a:spcPct val="0"/>
        </a:spcBef>
        <a:spcAft>
          <a:spcPct val="0"/>
        </a:spcAft>
        <a:defRPr sz="4400">
          <a:solidFill>
            <a:srgbClr val="800000"/>
          </a:solidFill>
          <a:latin typeface="Adobe Garamond Pro" charset="0"/>
          <a:ea typeface="ＭＳ Ｐゴシック" charset="0"/>
          <a:cs typeface="ＭＳ Ｐゴシック" charset="0"/>
        </a:defRPr>
      </a:lvl5pPr>
      <a:lvl6pPr marL="457200" algn="ctr" rtl="0" eaLnBrk="0" fontAlgn="base" hangingPunct="0">
        <a:spcBef>
          <a:spcPct val="0"/>
        </a:spcBef>
        <a:spcAft>
          <a:spcPct val="0"/>
        </a:spcAft>
        <a:defRPr sz="4400">
          <a:solidFill>
            <a:schemeClr val="tx2"/>
          </a:solidFill>
          <a:latin typeface="Times New Roman" charset="0"/>
          <a:ea typeface="ＭＳ Ｐゴシック" charset="0"/>
        </a:defRPr>
      </a:lvl6pPr>
      <a:lvl7pPr marL="914400" algn="ctr" rtl="0" eaLnBrk="0" fontAlgn="base" hangingPunct="0">
        <a:spcBef>
          <a:spcPct val="0"/>
        </a:spcBef>
        <a:spcAft>
          <a:spcPct val="0"/>
        </a:spcAft>
        <a:defRPr sz="4400">
          <a:solidFill>
            <a:schemeClr val="tx2"/>
          </a:solidFill>
          <a:latin typeface="Times New Roman" charset="0"/>
          <a:ea typeface="ＭＳ Ｐゴシック" charset="0"/>
        </a:defRPr>
      </a:lvl7pPr>
      <a:lvl8pPr marL="1371600" algn="ctr" rtl="0" eaLnBrk="0" fontAlgn="base" hangingPunct="0">
        <a:spcBef>
          <a:spcPct val="0"/>
        </a:spcBef>
        <a:spcAft>
          <a:spcPct val="0"/>
        </a:spcAft>
        <a:defRPr sz="4400">
          <a:solidFill>
            <a:schemeClr val="tx2"/>
          </a:solidFill>
          <a:latin typeface="Times New Roman" charset="0"/>
          <a:ea typeface="ＭＳ Ｐゴシック" charset="0"/>
        </a:defRPr>
      </a:lvl8pPr>
      <a:lvl9pPr marL="1828800" algn="ctr" rtl="0" eaLnBrk="0" fontAlgn="base" hangingPunct="0">
        <a:spcBef>
          <a:spcPct val="0"/>
        </a:spcBef>
        <a:spcAft>
          <a:spcPct val="0"/>
        </a:spcAft>
        <a:defRPr sz="4400">
          <a:solidFill>
            <a:schemeClr val="tx2"/>
          </a:solidFill>
          <a:latin typeface="Times New Roman" charset="0"/>
          <a:ea typeface="ＭＳ Ｐゴシック" charset="0"/>
        </a:defRPr>
      </a:lvl9pPr>
    </p:titleStyle>
    <p:bodyStyle>
      <a:lvl1pPr marL="342900" indent="-342900" algn="l" rtl="0" eaLnBrk="0" fontAlgn="base" hangingPunct="0">
        <a:spcBef>
          <a:spcPct val="20000"/>
        </a:spcBef>
        <a:spcAft>
          <a:spcPct val="0"/>
        </a:spcAft>
        <a:buChar char="•"/>
        <a:defRPr sz="3200">
          <a:solidFill>
            <a:schemeClr val="tx1"/>
          </a:solidFill>
          <a:latin typeface="Adobe Garamond Pro"/>
          <a:ea typeface="+mn-ea"/>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Adobe Garamond Pro"/>
          <a:ea typeface="+mn-ea"/>
        </a:defRPr>
      </a:lvl2pPr>
      <a:lvl3pPr marL="1143000" indent="-228600" algn="l" rtl="0" eaLnBrk="0" fontAlgn="base" hangingPunct="0">
        <a:spcBef>
          <a:spcPct val="20000"/>
        </a:spcBef>
        <a:spcAft>
          <a:spcPct val="0"/>
        </a:spcAft>
        <a:buChar char="•"/>
        <a:defRPr sz="2400">
          <a:solidFill>
            <a:schemeClr val="tx1"/>
          </a:solidFill>
          <a:latin typeface="Adobe Garamond Pro"/>
          <a:ea typeface="+mn-ea"/>
        </a:defRPr>
      </a:lvl3pPr>
      <a:lvl4pPr marL="1600200" indent="-228600" algn="l" rtl="0" eaLnBrk="0" fontAlgn="base" hangingPunct="0">
        <a:spcBef>
          <a:spcPct val="20000"/>
        </a:spcBef>
        <a:spcAft>
          <a:spcPct val="0"/>
        </a:spcAft>
        <a:buChar char="–"/>
        <a:defRPr sz="2000">
          <a:solidFill>
            <a:schemeClr val="tx1"/>
          </a:solidFill>
          <a:latin typeface="Adobe Garamond Pro"/>
          <a:ea typeface="+mn-ea"/>
        </a:defRPr>
      </a:lvl4pPr>
      <a:lvl5pPr marL="2057400" indent="-228600" algn="l" rtl="0" eaLnBrk="0" fontAlgn="base" hangingPunct="0">
        <a:spcBef>
          <a:spcPct val="20000"/>
        </a:spcBef>
        <a:spcAft>
          <a:spcPct val="0"/>
        </a:spcAft>
        <a:buChar char="»"/>
        <a:defRPr sz="2000">
          <a:solidFill>
            <a:schemeClr val="tx1"/>
          </a:solidFill>
          <a:latin typeface="Adobe Garamond Pro"/>
          <a:ea typeface="+mn-ea"/>
        </a:defRPr>
      </a:lvl5pPr>
      <a:lvl6pPr marL="2514600" indent="-228600" algn="l" rtl="0" eaLnBrk="0" fontAlgn="base" hangingPunct="0">
        <a:spcBef>
          <a:spcPct val="20000"/>
        </a:spcBef>
        <a:spcAft>
          <a:spcPct val="0"/>
        </a:spcAft>
        <a:buChar char="»"/>
        <a:defRPr sz="2000">
          <a:solidFill>
            <a:schemeClr val="tx1"/>
          </a:solidFill>
          <a:latin typeface="+mn-lt"/>
          <a:ea typeface="+mn-ea"/>
        </a:defRPr>
      </a:lvl6pPr>
      <a:lvl7pPr marL="2971800" indent="-228600" algn="l" rtl="0" eaLnBrk="0" fontAlgn="base" hangingPunct="0">
        <a:spcBef>
          <a:spcPct val="20000"/>
        </a:spcBef>
        <a:spcAft>
          <a:spcPct val="0"/>
        </a:spcAft>
        <a:buChar char="»"/>
        <a:defRPr sz="2000">
          <a:solidFill>
            <a:schemeClr val="tx1"/>
          </a:solidFill>
          <a:latin typeface="+mn-lt"/>
          <a:ea typeface="+mn-ea"/>
        </a:defRPr>
      </a:lvl7pPr>
      <a:lvl8pPr marL="3429000" indent="-228600" algn="l" rtl="0" eaLnBrk="0" fontAlgn="base" hangingPunct="0">
        <a:spcBef>
          <a:spcPct val="20000"/>
        </a:spcBef>
        <a:spcAft>
          <a:spcPct val="0"/>
        </a:spcAft>
        <a:buChar char="»"/>
        <a:defRPr sz="2000">
          <a:solidFill>
            <a:schemeClr val="tx1"/>
          </a:solidFill>
          <a:latin typeface="+mn-lt"/>
          <a:ea typeface="+mn-ea"/>
        </a:defRPr>
      </a:lvl8pPr>
      <a:lvl9pPr marL="3886200" indent="-228600" algn="l" rtl="0" eaLnBrk="0" fontAlgn="base" hangingPunct="0">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4.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4" Type="http://schemas.openxmlformats.org/officeDocument/2006/relationships/image" Target="../media/image3.emf"/><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762000" y="457200"/>
            <a:ext cx="7848600" cy="4953000"/>
          </a:xfrm>
        </p:spPr>
        <p:txBody>
          <a:bodyPr/>
          <a:lstStyle/>
          <a:p>
            <a:pPr>
              <a:defRPr/>
            </a:pPr>
            <a:r>
              <a:rPr lang="en-US" sz="3600" b="1" dirty="0" smtClean="0">
                <a:cs typeface="+mj-cs"/>
              </a:rPr>
              <a:t/>
            </a:r>
            <a:br>
              <a:rPr lang="en-US" sz="3600" b="1" dirty="0" smtClean="0">
                <a:cs typeface="+mj-cs"/>
              </a:rPr>
            </a:br>
            <a:r>
              <a:rPr lang="en-US" sz="3600" b="1" dirty="0" smtClean="0">
                <a:cs typeface="+mj-cs"/>
              </a:rPr>
              <a:t/>
            </a:r>
            <a:br>
              <a:rPr lang="en-US" sz="3600" b="1" dirty="0" smtClean="0">
                <a:cs typeface="+mj-cs"/>
              </a:rPr>
            </a:br>
            <a:r>
              <a:rPr lang="en-US" sz="3600" b="1" dirty="0" smtClean="0">
                <a:cs typeface="+mj-cs"/>
              </a:rPr>
              <a:t/>
            </a:r>
            <a:br>
              <a:rPr lang="en-US" sz="3600" b="1" dirty="0" smtClean="0">
                <a:cs typeface="+mj-cs"/>
              </a:rPr>
            </a:br>
            <a:r>
              <a:rPr lang="en-US" sz="3600" b="1" dirty="0" smtClean="0">
                <a:cs typeface="+mj-cs"/>
              </a:rPr>
              <a:t>PRESENTATION BY</a:t>
            </a:r>
            <a:br>
              <a:rPr lang="en-US" sz="3600" b="1" dirty="0" smtClean="0">
                <a:cs typeface="+mj-cs"/>
              </a:rPr>
            </a:br>
            <a:r>
              <a:rPr lang="en-US" sz="3600" dirty="0" smtClean="0">
                <a:cs typeface="+mj-cs"/>
              </a:rPr>
              <a:t> </a:t>
            </a:r>
            <a:br>
              <a:rPr lang="en-US" sz="3600" dirty="0" smtClean="0">
                <a:cs typeface="+mj-cs"/>
              </a:rPr>
            </a:br>
            <a:r>
              <a:rPr lang="en-US" sz="3600" b="1" dirty="0" smtClean="0">
                <a:solidFill>
                  <a:schemeClr val="tx1"/>
                </a:solidFill>
                <a:cs typeface="+mj-cs"/>
              </a:rPr>
              <a:t>UNIT TRUST OF INDIA</a:t>
            </a:r>
            <a:r>
              <a:rPr lang="en-US" sz="3600" dirty="0" smtClean="0">
                <a:solidFill>
                  <a:schemeClr val="tx1"/>
                </a:solidFill>
                <a:cs typeface="+mj-cs"/>
              </a:rPr>
              <a:t/>
            </a:r>
            <a:br>
              <a:rPr lang="en-US" sz="3600" dirty="0" smtClean="0">
                <a:solidFill>
                  <a:schemeClr val="tx1"/>
                </a:solidFill>
                <a:cs typeface="+mj-cs"/>
              </a:rPr>
            </a:br>
            <a:r>
              <a:rPr lang="en-US" sz="3600" b="1" dirty="0" smtClean="0">
                <a:solidFill>
                  <a:schemeClr val="tx1"/>
                </a:solidFill>
                <a:cs typeface="+mj-cs"/>
              </a:rPr>
              <a:t>INVESTMENT ADVISORY </a:t>
            </a:r>
            <a:br>
              <a:rPr lang="en-US" sz="3600" b="1" dirty="0" smtClean="0">
                <a:solidFill>
                  <a:schemeClr val="tx1"/>
                </a:solidFill>
                <a:cs typeface="+mj-cs"/>
              </a:rPr>
            </a:br>
            <a:r>
              <a:rPr lang="en-US" sz="3600" b="1" dirty="0" smtClean="0">
                <a:solidFill>
                  <a:schemeClr val="tx1"/>
                </a:solidFill>
                <a:cs typeface="+mj-cs"/>
              </a:rPr>
              <a:t>SERVICES LIMITED</a:t>
            </a:r>
            <a:r>
              <a:rPr lang="en-US" sz="5400" dirty="0" smtClean="0">
                <a:cs typeface="+mj-cs"/>
              </a:rPr>
              <a:t/>
            </a:r>
            <a:br>
              <a:rPr lang="en-US" sz="5400" dirty="0" smtClean="0">
                <a:cs typeface="+mj-cs"/>
              </a:rPr>
            </a:br>
            <a:r>
              <a:rPr lang="en-US" sz="3600" dirty="0" smtClean="0">
                <a:cs typeface="+mj-cs"/>
              </a:rPr>
              <a:t/>
            </a:r>
            <a:br>
              <a:rPr lang="en-US" sz="3600" dirty="0" smtClean="0">
                <a:cs typeface="+mj-cs"/>
              </a:rPr>
            </a:br>
            <a:r>
              <a:rPr lang="en-US" sz="1600" dirty="0" smtClean="0">
                <a:cs typeface="+mj-cs"/>
              </a:rPr>
              <a:t> </a:t>
            </a:r>
            <a:r>
              <a:rPr lang="en-US" dirty="0" smtClean="0">
                <a:cs typeface="+mj-cs"/>
              </a:rPr>
              <a:t/>
            </a:r>
            <a:br>
              <a:rPr lang="en-US" dirty="0" smtClean="0">
                <a:cs typeface="+mj-cs"/>
              </a:rPr>
            </a:br>
            <a:r>
              <a:rPr lang="en-US" dirty="0" smtClean="0">
                <a:cs typeface="+mj-cs"/>
              </a:rPr>
              <a:t> </a:t>
            </a:r>
          </a:p>
        </p:txBody>
      </p:sp>
      <p:sp>
        <p:nvSpPr>
          <p:cNvPr id="2051" name="Rectangle 3"/>
          <p:cNvSpPr>
            <a:spLocks noGrp="1" noChangeArrowheads="1"/>
          </p:cNvSpPr>
          <p:nvPr>
            <p:ph type="subTitle" idx="1"/>
          </p:nvPr>
        </p:nvSpPr>
        <p:spPr>
          <a:xfrm>
            <a:off x="304800" y="3886200"/>
            <a:ext cx="7467600" cy="1752600"/>
          </a:xfrm>
        </p:spPr>
        <p:txBody>
          <a:bodyPr/>
          <a:lstStyle/>
          <a:p>
            <a:pPr>
              <a:defRPr/>
            </a:pPr>
            <a:endParaRPr lang="en-US" smtClean="0">
              <a:cs typeface="+mn-cs"/>
            </a:endParaRPr>
          </a:p>
          <a:p>
            <a:pPr algn="l">
              <a:defRPr/>
            </a:pPr>
            <a:endParaRPr lang="en-US" smtClean="0">
              <a:cs typeface="+mn-cs"/>
            </a:endParaRPr>
          </a:p>
        </p:txBody>
      </p:sp>
    </p:spTree>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457200" y="0"/>
            <a:ext cx="8458200" cy="999067"/>
          </a:xfrm>
        </p:spPr>
        <p:txBody>
          <a:bodyPr/>
          <a:lstStyle/>
          <a:p>
            <a:pPr>
              <a:defRPr/>
            </a:pPr>
            <a:r>
              <a:rPr lang="en-US" sz="3200" b="1" u="sng" dirty="0" smtClean="0">
                <a:cs typeface="+mj-cs"/>
              </a:rPr>
              <a:t>Security Creation – Processes</a:t>
            </a:r>
            <a:r>
              <a:rPr lang="en-US" sz="3200" dirty="0" smtClean="0">
                <a:cs typeface="+mj-cs"/>
              </a:rPr>
              <a:t> </a:t>
            </a:r>
          </a:p>
        </p:txBody>
      </p:sp>
      <p:sp>
        <p:nvSpPr>
          <p:cNvPr id="57347" name="Rectangle 3"/>
          <p:cNvSpPr>
            <a:spLocks noGrp="1" noChangeArrowheads="1"/>
          </p:cNvSpPr>
          <p:nvPr>
            <p:ph type="body" idx="1"/>
          </p:nvPr>
        </p:nvSpPr>
        <p:spPr>
          <a:xfrm>
            <a:off x="457200" y="1219200"/>
            <a:ext cx="8458200" cy="4572000"/>
          </a:xfrm>
        </p:spPr>
        <p:txBody>
          <a:bodyPr/>
          <a:lstStyle/>
          <a:p>
            <a:pPr algn="just">
              <a:spcBef>
                <a:spcPts val="0"/>
              </a:spcBef>
              <a:spcAft>
                <a:spcPts val="1400"/>
              </a:spcAft>
              <a:defRPr/>
            </a:pPr>
            <a:r>
              <a:rPr lang="en-US" sz="2000" dirty="0">
                <a:cs typeface="+mn-cs"/>
              </a:rPr>
              <a:t>Offer received from the Lender/Company for acting as Debenture/Security Trustee.</a:t>
            </a:r>
          </a:p>
          <a:p>
            <a:pPr algn="just">
              <a:spcBef>
                <a:spcPts val="0"/>
              </a:spcBef>
              <a:spcAft>
                <a:spcPts val="1400"/>
              </a:spcAft>
              <a:defRPr/>
            </a:pPr>
            <a:r>
              <a:rPr lang="en-US" sz="2000" dirty="0">
                <a:cs typeface="+mn-cs"/>
              </a:rPr>
              <a:t>Quote for fee for acting as Trustee is sent to the borrower</a:t>
            </a:r>
          </a:p>
          <a:p>
            <a:pPr algn="just">
              <a:spcBef>
                <a:spcPts val="0"/>
              </a:spcBef>
              <a:spcAft>
                <a:spcPts val="1400"/>
              </a:spcAft>
              <a:defRPr/>
            </a:pPr>
            <a:r>
              <a:rPr lang="en-US" sz="2000" dirty="0">
                <a:cs typeface="+mn-cs"/>
              </a:rPr>
              <a:t>The quote generally consists of one time Acceptance fees; Annual Service Charges payable upfront every year and other charges including stamp duty, service tax, etc. to be borne by company</a:t>
            </a:r>
          </a:p>
          <a:p>
            <a:pPr algn="just">
              <a:spcBef>
                <a:spcPts val="0"/>
              </a:spcBef>
              <a:spcAft>
                <a:spcPts val="1400"/>
              </a:spcAft>
              <a:defRPr/>
            </a:pPr>
            <a:r>
              <a:rPr lang="en-US" sz="2000" dirty="0">
                <a:cs typeface="+mn-cs"/>
              </a:rPr>
              <a:t>The borrower accepts the quote for fees and other charges (in certain cases after negotiations on the fee charged)</a:t>
            </a:r>
          </a:p>
          <a:p>
            <a:pPr algn="just">
              <a:spcBef>
                <a:spcPts val="0"/>
              </a:spcBef>
              <a:spcAft>
                <a:spcPts val="1400"/>
              </a:spcAft>
              <a:defRPr/>
            </a:pPr>
            <a:r>
              <a:rPr lang="en-US" sz="2000" dirty="0">
                <a:cs typeface="+mn-cs"/>
              </a:rPr>
              <a:t>Letter issued to borrower stating the acceptance of the assignment to act as Trustees for the send borrowing/facility at the prescribed fees and other charges</a:t>
            </a:r>
          </a:p>
          <a:p>
            <a:pPr marL="0" indent="0" algn="r">
              <a:spcBef>
                <a:spcPts val="0"/>
              </a:spcBef>
              <a:spcAft>
                <a:spcPts val="1400"/>
              </a:spcAft>
              <a:buNone/>
              <a:defRPr/>
            </a:pPr>
            <a:endParaRPr lang="en-US" sz="2000" dirty="0">
              <a:cs typeface="+mn-cs"/>
            </a:endParaRPr>
          </a:p>
          <a:p>
            <a:pPr marL="0" indent="0" algn="r">
              <a:spcBef>
                <a:spcPts val="0"/>
              </a:spcBef>
              <a:spcAft>
                <a:spcPts val="1400"/>
              </a:spcAft>
              <a:buNone/>
              <a:defRPr/>
            </a:pPr>
            <a:r>
              <a:rPr lang="en-US" sz="2000" dirty="0">
                <a:cs typeface="+mn-cs"/>
              </a:rPr>
              <a:t>continued</a:t>
            </a:r>
          </a:p>
        </p:txBody>
      </p:sp>
    </p:spTree>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7347">
                                            <p:txEl>
                                              <p:pRg st="0" end="0"/>
                                            </p:txEl>
                                          </p:spTgt>
                                        </p:tgtEl>
                                        <p:attrNameLst>
                                          <p:attrName>style.visibility</p:attrName>
                                        </p:attrNameLst>
                                      </p:cBhvr>
                                      <p:to>
                                        <p:strVal val="visible"/>
                                      </p:to>
                                    </p:set>
                                    <p:anim calcmode="lin" valueType="num">
                                      <p:cBhvr additive="base">
                                        <p:cTn id="7" dur="500" fill="hold"/>
                                        <p:tgtEl>
                                          <p:spTgt spid="5734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734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57347">
                                            <p:txEl>
                                              <p:pRg st="1" end="1"/>
                                            </p:txEl>
                                          </p:spTgt>
                                        </p:tgtEl>
                                        <p:attrNameLst>
                                          <p:attrName>style.visibility</p:attrName>
                                        </p:attrNameLst>
                                      </p:cBhvr>
                                      <p:to>
                                        <p:strVal val="visible"/>
                                      </p:to>
                                    </p:set>
                                    <p:anim calcmode="lin" valueType="num">
                                      <p:cBhvr additive="base">
                                        <p:cTn id="11" dur="500" fill="hold"/>
                                        <p:tgtEl>
                                          <p:spTgt spid="5734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7347">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57347">
                                            <p:txEl>
                                              <p:pRg st="2" end="2"/>
                                            </p:txEl>
                                          </p:spTgt>
                                        </p:tgtEl>
                                        <p:attrNameLst>
                                          <p:attrName>style.visibility</p:attrName>
                                        </p:attrNameLst>
                                      </p:cBhvr>
                                      <p:to>
                                        <p:strVal val="visible"/>
                                      </p:to>
                                    </p:set>
                                    <p:anim calcmode="lin" valueType="num">
                                      <p:cBhvr additive="base">
                                        <p:cTn id="15" dur="500" fill="hold"/>
                                        <p:tgtEl>
                                          <p:spTgt spid="57347">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57347">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57347">
                                            <p:txEl>
                                              <p:pRg st="3" end="3"/>
                                            </p:txEl>
                                          </p:spTgt>
                                        </p:tgtEl>
                                        <p:attrNameLst>
                                          <p:attrName>style.visibility</p:attrName>
                                        </p:attrNameLst>
                                      </p:cBhvr>
                                      <p:to>
                                        <p:strVal val="visible"/>
                                      </p:to>
                                    </p:set>
                                    <p:anim calcmode="lin" valueType="num">
                                      <p:cBhvr additive="base">
                                        <p:cTn id="19" dur="500" fill="hold"/>
                                        <p:tgtEl>
                                          <p:spTgt spid="5734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7347">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57347">
                                            <p:txEl>
                                              <p:pRg st="4" end="4"/>
                                            </p:txEl>
                                          </p:spTgt>
                                        </p:tgtEl>
                                        <p:attrNameLst>
                                          <p:attrName>style.visibility</p:attrName>
                                        </p:attrNameLst>
                                      </p:cBhvr>
                                      <p:to>
                                        <p:strVal val="visible"/>
                                      </p:to>
                                    </p:set>
                                    <p:anim calcmode="lin" valueType="num">
                                      <p:cBhvr additive="base">
                                        <p:cTn id="23" dur="500" fill="hold"/>
                                        <p:tgtEl>
                                          <p:spTgt spid="57347">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57347">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57347">
                                            <p:txEl>
                                              <p:pRg st="6" end="6"/>
                                            </p:txEl>
                                          </p:spTgt>
                                        </p:tgtEl>
                                        <p:attrNameLst>
                                          <p:attrName>style.visibility</p:attrName>
                                        </p:attrNameLst>
                                      </p:cBhvr>
                                      <p:to>
                                        <p:strVal val="visible"/>
                                      </p:to>
                                    </p:set>
                                    <p:anim calcmode="lin" valueType="num">
                                      <p:cBhvr additive="base">
                                        <p:cTn id="27" dur="500" fill="hold"/>
                                        <p:tgtEl>
                                          <p:spTgt spid="57347">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57347">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3"/>
          <p:cNvSpPr>
            <a:spLocks noGrp="1" noChangeArrowheads="1"/>
          </p:cNvSpPr>
          <p:nvPr>
            <p:ph type="body" idx="1"/>
          </p:nvPr>
        </p:nvSpPr>
        <p:spPr>
          <a:xfrm>
            <a:off x="431800" y="1143000"/>
            <a:ext cx="8458200" cy="4724400"/>
          </a:xfrm>
        </p:spPr>
        <p:txBody>
          <a:bodyPr/>
          <a:lstStyle/>
          <a:p>
            <a:pPr marL="457200" indent="-457200" algn="just">
              <a:spcBef>
                <a:spcPts val="0"/>
              </a:spcBef>
              <a:spcAft>
                <a:spcPts val="1400"/>
              </a:spcAft>
              <a:defRPr/>
            </a:pPr>
            <a:r>
              <a:rPr lang="en-US" sz="2000" dirty="0"/>
              <a:t>Trusteeship Agreement entered into between Borrower and Trustee. In certain cases tripartite agreement is entered into between Borrower, Debenture Trustee and Lender.</a:t>
            </a:r>
          </a:p>
          <a:p>
            <a:pPr marL="457200" indent="-457200" algn="just">
              <a:spcBef>
                <a:spcPts val="0"/>
              </a:spcBef>
              <a:spcAft>
                <a:spcPts val="1400"/>
              </a:spcAft>
              <a:defRPr/>
            </a:pPr>
            <a:r>
              <a:rPr lang="en-US" sz="2000" dirty="0" smtClean="0">
                <a:cs typeface="+mn-cs"/>
              </a:rPr>
              <a:t>Based on the terms and conditions of the facility/ debenture, the check-list is provided to the borrower for compliance of pre-requisites of security creation.</a:t>
            </a:r>
          </a:p>
          <a:p>
            <a:pPr marL="457200" indent="-457200" algn="just">
              <a:spcBef>
                <a:spcPts val="0"/>
              </a:spcBef>
              <a:spcAft>
                <a:spcPts val="1400"/>
              </a:spcAft>
              <a:defRPr/>
            </a:pPr>
            <a:r>
              <a:rPr lang="en-US" sz="2000" dirty="0" smtClean="0">
                <a:cs typeface="+mn-cs"/>
              </a:rPr>
              <a:t>The check-list generally consists of General Body Resolution in terms of Sec. 293(1)(d) of the Companies Act, 1956</a:t>
            </a:r>
          </a:p>
          <a:p>
            <a:pPr marL="838200" lvl="1" indent="-381000" algn="just">
              <a:spcBef>
                <a:spcPts val="0"/>
              </a:spcBef>
              <a:spcAft>
                <a:spcPts val="1400"/>
              </a:spcAft>
              <a:buFontTx/>
              <a:buAutoNum type="arabicPeriod"/>
              <a:defRPr/>
            </a:pPr>
            <a:r>
              <a:rPr lang="en-US" sz="2000" dirty="0" smtClean="0"/>
              <a:t>General Body Resolution in terms of Sec. 293(1)(a) of the Companies Act, 1956 (for mortgage)</a:t>
            </a:r>
          </a:p>
          <a:p>
            <a:pPr marL="838200" lvl="1" indent="-381000" algn="just">
              <a:spcBef>
                <a:spcPts val="0"/>
              </a:spcBef>
              <a:spcAft>
                <a:spcPts val="1400"/>
              </a:spcAft>
              <a:buFontTx/>
              <a:buAutoNum type="arabicPeriod"/>
              <a:defRPr/>
            </a:pPr>
            <a:r>
              <a:rPr lang="en-US" sz="2000" dirty="0" smtClean="0"/>
              <a:t>Board Resolution for raising of Debentures/Rupee Loan/ECB, etc.</a:t>
            </a:r>
          </a:p>
          <a:p>
            <a:pPr marL="838200" lvl="1" indent="-381000" algn="just">
              <a:spcBef>
                <a:spcPts val="0"/>
              </a:spcBef>
              <a:spcAft>
                <a:spcPts val="1400"/>
              </a:spcAft>
              <a:buFontTx/>
              <a:buAutoNum type="arabicPeriod"/>
              <a:defRPr/>
            </a:pPr>
            <a:r>
              <a:rPr lang="en-US" sz="2000" dirty="0" smtClean="0"/>
              <a:t>Board/Committee Resolution for execution of documents</a:t>
            </a:r>
            <a:endParaRPr lang="en-US" sz="2000" b="1" dirty="0" smtClean="0">
              <a:cs typeface="+mn-cs"/>
            </a:endParaRPr>
          </a:p>
          <a:p>
            <a:pPr marL="457200" indent="-457200" algn="r">
              <a:spcBef>
                <a:spcPts val="0"/>
              </a:spcBef>
              <a:spcAft>
                <a:spcPts val="1400"/>
              </a:spcAft>
              <a:buFontTx/>
              <a:buNone/>
              <a:defRPr/>
            </a:pPr>
            <a:r>
              <a:rPr lang="en-US" sz="2000" dirty="0" smtClean="0">
                <a:cs typeface="+mn-cs"/>
              </a:rPr>
              <a:t>continued</a:t>
            </a:r>
          </a:p>
          <a:p>
            <a:pPr marL="457200" indent="-457200">
              <a:spcBef>
                <a:spcPts val="0"/>
              </a:spcBef>
              <a:spcAft>
                <a:spcPts val="1400"/>
              </a:spcAft>
              <a:defRPr/>
            </a:pPr>
            <a:endParaRPr lang="en-US" sz="2000" dirty="0" smtClean="0">
              <a:cs typeface="+mn-cs"/>
            </a:endParaRPr>
          </a:p>
        </p:txBody>
      </p:sp>
      <p:sp>
        <p:nvSpPr>
          <p:cNvPr id="5" name="Rectangle 2"/>
          <p:cNvSpPr>
            <a:spLocks noGrp="1" noChangeArrowheads="1"/>
          </p:cNvSpPr>
          <p:nvPr>
            <p:ph type="title"/>
          </p:nvPr>
        </p:nvSpPr>
        <p:spPr>
          <a:xfrm>
            <a:off x="457200" y="0"/>
            <a:ext cx="8458200" cy="999067"/>
          </a:xfrm>
        </p:spPr>
        <p:txBody>
          <a:bodyPr/>
          <a:lstStyle/>
          <a:p>
            <a:pPr>
              <a:defRPr/>
            </a:pPr>
            <a:r>
              <a:rPr lang="en-US" sz="3200" b="1" u="sng" dirty="0" smtClean="0">
                <a:cs typeface="+mj-cs"/>
              </a:rPr>
              <a:t>Security Creation – Processes</a:t>
            </a:r>
            <a:r>
              <a:rPr lang="en-US" sz="3200" dirty="0" smtClean="0">
                <a:cs typeface="+mj-cs"/>
              </a:rPr>
              <a:t> </a:t>
            </a:r>
          </a:p>
        </p:txBody>
      </p:sp>
    </p:spTree>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9395">
                                            <p:txEl>
                                              <p:pRg st="0" end="0"/>
                                            </p:txEl>
                                          </p:spTgt>
                                        </p:tgtEl>
                                        <p:attrNameLst>
                                          <p:attrName>style.visibility</p:attrName>
                                        </p:attrNameLst>
                                      </p:cBhvr>
                                      <p:to>
                                        <p:strVal val="visible"/>
                                      </p:to>
                                    </p:set>
                                    <p:anim calcmode="lin" valueType="num">
                                      <p:cBhvr additive="base">
                                        <p:cTn id="7" dur="500" fill="hold"/>
                                        <p:tgtEl>
                                          <p:spTgt spid="5939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9395">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59395">
                                            <p:txEl>
                                              <p:pRg st="1" end="1"/>
                                            </p:txEl>
                                          </p:spTgt>
                                        </p:tgtEl>
                                        <p:attrNameLst>
                                          <p:attrName>style.visibility</p:attrName>
                                        </p:attrNameLst>
                                      </p:cBhvr>
                                      <p:to>
                                        <p:strVal val="visible"/>
                                      </p:to>
                                    </p:set>
                                    <p:anim calcmode="lin" valueType="num">
                                      <p:cBhvr additive="base">
                                        <p:cTn id="11" dur="500" fill="hold"/>
                                        <p:tgtEl>
                                          <p:spTgt spid="59395">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9395">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59395">
                                            <p:txEl>
                                              <p:pRg st="2" end="2"/>
                                            </p:txEl>
                                          </p:spTgt>
                                        </p:tgtEl>
                                        <p:attrNameLst>
                                          <p:attrName>style.visibility</p:attrName>
                                        </p:attrNameLst>
                                      </p:cBhvr>
                                      <p:to>
                                        <p:strVal val="visible"/>
                                      </p:to>
                                    </p:set>
                                    <p:anim calcmode="lin" valueType="num">
                                      <p:cBhvr additive="base">
                                        <p:cTn id="15" dur="500" fill="hold"/>
                                        <p:tgtEl>
                                          <p:spTgt spid="59395">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59395">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59395">
                                            <p:txEl>
                                              <p:pRg st="3" end="3"/>
                                            </p:txEl>
                                          </p:spTgt>
                                        </p:tgtEl>
                                        <p:attrNameLst>
                                          <p:attrName>style.visibility</p:attrName>
                                        </p:attrNameLst>
                                      </p:cBhvr>
                                      <p:to>
                                        <p:strVal val="visible"/>
                                      </p:to>
                                    </p:set>
                                    <p:anim calcmode="lin" valueType="num">
                                      <p:cBhvr additive="base">
                                        <p:cTn id="19" dur="500" fill="hold"/>
                                        <p:tgtEl>
                                          <p:spTgt spid="59395">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9395">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59395">
                                            <p:txEl>
                                              <p:pRg st="4" end="4"/>
                                            </p:txEl>
                                          </p:spTgt>
                                        </p:tgtEl>
                                        <p:attrNameLst>
                                          <p:attrName>style.visibility</p:attrName>
                                        </p:attrNameLst>
                                      </p:cBhvr>
                                      <p:to>
                                        <p:strVal val="visible"/>
                                      </p:to>
                                    </p:set>
                                    <p:anim calcmode="lin" valueType="num">
                                      <p:cBhvr additive="base">
                                        <p:cTn id="23" dur="500" fill="hold"/>
                                        <p:tgtEl>
                                          <p:spTgt spid="59395">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59395">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59395">
                                            <p:txEl>
                                              <p:pRg st="5" end="5"/>
                                            </p:txEl>
                                          </p:spTgt>
                                        </p:tgtEl>
                                        <p:attrNameLst>
                                          <p:attrName>style.visibility</p:attrName>
                                        </p:attrNameLst>
                                      </p:cBhvr>
                                      <p:to>
                                        <p:strVal val="visible"/>
                                      </p:to>
                                    </p:set>
                                    <p:anim calcmode="lin" valueType="num">
                                      <p:cBhvr additive="base">
                                        <p:cTn id="27" dur="500" fill="hold"/>
                                        <p:tgtEl>
                                          <p:spTgt spid="59395">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59395">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59395">
                                            <p:txEl>
                                              <p:pRg st="6" end="6"/>
                                            </p:txEl>
                                          </p:spTgt>
                                        </p:tgtEl>
                                        <p:attrNameLst>
                                          <p:attrName>style.visibility</p:attrName>
                                        </p:attrNameLst>
                                      </p:cBhvr>
                                      <p:to>
                                        <p:strVal val="visible"/>
                                      </p:to>
                                    </p:set>
                                    <p:anim calcmode="lin" valueType="num">
                                      <p:cBhvr additive="base">
                                        <p:cTn id="31" dur="500" fill="hold"/>
                                        <p:tgtEl>
                                          <p:spTgt spid="59395">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939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9" name="Rectangle 3"/>
          <p:cNvSpPr>
            <a:spLocks noGrp="1" noChangeArrowheads="1"/>
          </p:cNvSpPr>
          <p:nvPr>
            <p:ph type="body" idx="1"/>
          </p:nvPr>
        </p:nvSpPr>
        <p:spPr>
          <a:xfrm>
            <a:off x="457200" y="1143000"/>
            <a:ext cx="8458200" cy="4572000"/>
          </a:xfrm>
        </p:spPr>
        <p:txBody>
          <a:bodyPr/>
          <a:lstStyle/>
          <a:p>
            <a:pPr marL="990600" lvl="1" indent="-533400" algn="just">
              <a:spcBef>
                <a:spcPts val="0"/>
              </a:spcBef>
              <a:spcAft>
                <a:spcPts val="1400"/>
              </a:spcAft>
              <a:buFont typeface="+mj-lt"/>
              <a:buAutoNum type="arabicPeriod" startAt="4"/>
              <a:defRPr/>
            </a:pPr>
            <a:r>
              <a:rPr lang="en-US" sz="2000" dirty="0">
                <a:cs typeface="+mn-cs"/>
              </a:rPr>
              <a:t>Copies of the following :</a:t>
            </a:r>
          </a:p>
          <a:p>
            <a:pPr marL="1548000" lvl="1" indent="-532800" algn="just">
              <a:spcBef>
                <a:spcPts val="0"/>
              </a:spcBef>
              <a:spcAft>
                <a:spcPts val="1400"/>
              </a:spcAft>
              <a:buFont typeface="+mj-lt"/>
              <a:buAutoNum type="romanLcPeriod"/>
              <a:defRPr/>
            </a:pPr>
            <a:r>
              <a:rPr lang="en-US" sz="1800" dirty="0">
                <a:cs typeface="+mn-cs"/>
              </a:rPr>
              <a:t>Duly acknowledge letter of intent/information memorandum</a:t>
            </a:r>
          </a:p>
          <a:p>
            <a:pPr marL="1548000" lvl="1" indent="-532800" algn="just">
              <a:spcBef>
                <a:spcPts val="0"/>
              </a:spcBef>
              <a:spcAft>
                <a:spcPts val="1400"/>
              </a:spcAft>
              <a:buFont typeface="+mj-lt"/>
              <a:buAutoNum type="romanLcPeriod"/>
              <a:defRPr/>
            </a:pPr>
            <a:r>
              <a:rPr lang="en-US" sz="1800" dirty="0">
                <a:cs typeface="+mn-cs"/>
              </a:rPr>
              <a:t>Letter of Allotment/Details of allotment</a:t>
            </a:r>
          </a:p>
          <a:p>
            <a:pPr marL="1548000" lvl="1" indent="-532800" algn="just">
              <a:spcBef>
                <a:spcPts val="0"/>
              </a:spcBef>
              <a:spcAft>
                <a:spcPts val="1400"/>
              </a:spcAft>
              <a:buFont typeface="+mj-lt"/>
              <a:buAutoNum type="romanLcPeriod"/>
              <a:defRPr/>
            </a:pPr>
            <a:r>
              <a:rPr lang="en-US" sz="1800" dirty="0">
                <a:cs typeface="+mn-cs"/>
              </a:rPr>
              <a:t>Subscription Agreement</a:t>
            </a:r>
          </a:p>
          <a:p>
            <a:pPr marL="1548000" lvl="1" indent="-532800" algn="just">
              <a:spcBef>
                <a:spcPts val="0"/>
              </a:spcBef>
              <a:spcAft>
                <a:spcPts val="1400"/>
              </a:spcAft>
              <a:buFont typeface="+mj-lt"/>
              <a:buAutoNum type="romanLcPeriod"/>
              <a:defRPr/>
            </a:pPr>
            <a:r>
              <a:rPr lang="en-US" sz="1800" dirty="0">
                <a:cs typeface="+mn-cs"/>
              </a:rPr>
              <a:t>Details of listing arrangements with Stock Exchanges.</a:t>
            </a:r>
          </a:p>
          <a:p>
            <a:pPr marL="1548000" lvl="1" indent="-532800" algn="just">
              <a:spcBef>
                <a:spcPts val="0"/>
              </a:spcBef>
              <a:spcAft>
                <a:spcPts val="1400"/>
              </a:spcAft>
              <a:buFont typeface="+mj-lt"/>
              <a:buAutoNum type="romanLcPeriod"/>
              <a:defRPr/>
            </a:pPr>
            <a:r>
              <a:rPr lang="en-US" sz="1800" dirty="0">
                <a:cs typeface="+mn-cs"/>
              </a:rPr>
              <a:t>Details of Depository with whom arrangement has been made for issue of debentures in </a:t>
            </a:r>
            <a:r>
              <a:rPr lang="en-US" sz="1800" dirty="0" err="1">
                <a:cs typeface="+mn-cs"/>
              </a:rPr>
              <a:t>demat</a:t>
            </a:r>
            <a:r>
              <a:rPr lang="en-US" sz="1800" dirty="0">
                <a:cs typeface="+mn-cs"/>
              </a:rPr>
              <a:t> form</a:t>
            </a:r>
          </a:p>
          <a:p>
            <a:pPr marL="1548000" lvl="1" indent="-532800" algn="just">
              <a:spcBef>
                <a:spcPts val="0"/>
              </a:spcBef>
              <a:spcAft>
                <a:spcPts val="1400"/>
              </a:spcAft>
              <a:buFont typeface="+mj-lt"/>
              <a:buAutoNum type="romanLcPeriod"/>
              <a:defRPr/>
            </a:pPr>
            <a:r>
              <a:rPr lang="en-US" sz="1800" dirty="0">
                <a:cs typeface="+mn-cs"/>
              </a:rPr>
              <a:t>Certified copy of Memorandum and Articles of Association and latest Audited Balance Sheet of the company</a:t>
            </a:r>
            <a:r>
              <a:rPr lang="en-US" sz="1800" dirty="0" smtClean="0">
                <a:cs typeface="+mn-cs"/>
              </a:rPr>
              <a:t>.</a:t>
            </a:r>
          </a:p>
          <a:p>
            <a:pPr marL="1015200" lvl="1" indent="0" algn="just">
              <a:spcBef>
                <a:spcPts val="0"/>
              </a:spcBef>
              <a:spcAft>
                <a:spcPts val="1400"/>
              </a:spcAft>
              <a:buNone/>
              <a:defRPr/>
            </a:pPr>
            <a:endParaRPr lang="en-US" sz="1800" dirty="0" smtClean="0">
              <a:cs typeface="+mn-cs"/>
            </a:endParaRPr>
          </a:p>
          <a:p>
            <a:pPr marL="457200" indent="-457200" algn="r">
              <a:spcBef>
                <a:spcPts val="0"/>
              </a:spcBef>
              <a:spcAft>
                <a:spcPts val="1400"/>
              </a:spcAft>
              <a:buFontTx/>
              <a:buNone/>
              <a:defRPr/>
            </a:pPr>
            <a:r>
              <a:rPr lang="en-US" sz="2000" dirty="0"/>
              <a:t>continued</a:t>
            </a:r>
          </a:p>
        </p:txBody>
      </p:sp>
      <p:sp>
        <p:nvSpPr>
          <p:cNvPr id="5" name="Rectangle 2"/>
          <p:cNvSpPr>
            <a:spLocks noGrp="1" noChangeArrowheads="1"/>
          </p:cNvSpPr>
          <p:nvPr>
            <p:ph type="title"/>
          </p:nvPr>
        </p:nvSpPr>
        <p:spPr>
          <a:xfrm>
            <a:off x="457200" y="0"/>
            <a:ext cx="8458200" cy="999067"/>
          </a:xfrm>
        </p:spPr>
        <p:txBody>
          <a:bodyPr/>
          <a:lstStyle/>
          <a:p>
            <a:pPr>
              <a:defRPr/>
            </a:pPr>
            <a:r>
              <a:rPr lang="en-US" sz="3200" b="1" u="sng" dirty="0" smtClean="0">
                <a:cs typeface="+mj-cs"/>
              </a:rPr>
              <a:t>Security Creation – Processes</a:t>
            </a:r>
            <a:r>
              <a:rPr lang="en-US" sz="3200" dirty="0" smtClean="0">
                <a:cs typeface="+mj-cs"/>
              </a:rPr>
              <a:t> </a:t>
            </a:r>
          </a:p>
        </p:txBody>
      </p:sp>
    </p:spTree>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6019">
                                            <p:txEl>
                                              <p:pRg st="0" end="0"/>
                                            </p:txEl>
                                          </p:spTgt>
                                        </p:tgtEl>
                                        <p:attrNameLst>
                                          <p:attrName>style.visibility</p:attrName>
                                        </p:attrNameLst>
                                      </p:cBhvr>
                                      <p:to>
                                        <p:strVal val="visible"/>
                                      </p:to>
                                    </p:set>
                                    <p:anim calcmode="lin" valueType="num">
                                      <p:cBhvr additive="base">
                                        <p:cTn id="7" dur="500" fill="hold"/>
                                        <p:tgtEl>
                                          <p:spTgt spid="860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6019">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86019">
                                            <p:txEl>
                                              <p:pRg st="1" end="1"/>
                                            </p:txEl>
                                          </p:spTgt>
                                        </p:tgtEl>
                                        <p:attrNameLst>
                                          <p:attrName>style.visibility</p:attrName>
                                        </p:attrNameLst>
                                      </p:cBhvr>
                                      <p:to>
                                        <p:strVal val="visible"/>
                                      </p:to>
                                    </p:set>
                                    <p:anim calcmode="lin" valueType="num">
                                      <p:cBhvr additive="base">
                                        <p:cTn id="11" dur="500" fill="hold"/>
                                        <p:tgtEl>
                                          <p:spTgt spid="86019">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86019">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86019">
                                            <p:txEl>
                                              <p:pRg st="2" end="2"/>
                                            </p:txEl>
                                          </p:spTgt>
                                        </p:tgtEl>
                                        <p:attrNameLst>
                                          <p:attrName>style.visibility</p:attrName>
                                        </p:attrNameLst>
                                      </p:cBhvr>
                                      <p:to>
                                        <p:strVal val="visible"/>
                                      </p:to>
                                    </p:set>
                                    <p:anim calcmode="lin" valueType="num">
                                      <p:cBhvr additive="base">
                                        <p:cTn id="15" dur="500" fill="hold"/>
                                        <p:tgtEl>
                                          <p:spTgt spid="86019">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86019">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86019">
                                            <p:txEl>
                                              <p:pRg st="3" end="3"/>
                                            </p:txEl>
                                          </p:spTgt>
                                        </p:tgtEl>
                                        <p:attrNameLst>
                                          <p:attrName>style.visibility</p:attrName>
                                        </p:attrNameLst>
                                      </p:cBhvr>
                                      <p:to>
                                        <p:strVal val="visible"/>
                                      </p:to>
                                    </p:set>
                                    <p:anim calcmode="lin" valueType="num">
                                      <p:cBhvr additive="base">
                                        <p:cTn id="19" dur="500" fill="hold"/>
                                        <p:tgtEl>
                                          <p:spTgt spid="86019">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6019">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86019">
                                            <p:txEl>
                                              <p:pRg st="4" end="4"/>
                                            </p:txEl>
                                          </p:spTgt>
                                        </p:tgtEl>
                                        <p:attrNameLst>
                                          <p:attrName>style.visibility</p:attrName>
                                        </p:attrNameLst>
                                      </p:cBhvr>
                                      <p:to>
                                        <p:strVal val="visible"/>
                                      </p:to>
                                    </p:set>
                                    <p:anim calcmode="lin" valueType="num">
                                      <p:cBhvr additive="base">
                                        <p:cTn id="23" dur="500" fill="hold"/>
                                        <p:tgtEl>
                                          <p:spTgt spid="86019">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86019">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86019">
                                            <p:txEl>
                                              <p:pRg st="5" end="5"/>
                                            </p:txEl>
                                          </p:spTgt>
                                        </p:tgtEl>
                                        <p:attrNameLst>
                                          <p:attrName>style.visibility</p:attrName>
                                        </p:attrNameLst>
                                      </p:cBhvr>
                                      <p:to>
                                        <p:strVal val="visible"/>
                                      </p:to>
                                    </p:set>
                                    <p:anim calcmode="lin" valueType="num">
                                      <p:cBhvr additive="base">
                                        <p:cTn id="27" dur="500" fill="hold"/>
                                        <p:tgtEl>
                                          <p:spTgt spid="86019">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86019">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86019">
                                            <p:txEl>
                                              <p:pRg st="6" end="6"/>
                                            </p:txEl>
                                          </p:spTgt>
                                        </p:tgtEl>
                                        <p:attrNameLst>
                                          <p:attrName>style.visibility</p:attrName>
                                        </p:attrNameLst>
                                      </p:cBhvr>
                                      <p:to>
                                        <p:strVal val="visible"/>
                                      </p:to>
                                    </p:set>
                                    <p:anim calcmode="lin" valueType="num">
                                      <p:cBhvr additive="base">
                                        <p:cTn id="31" dur="500" fill="hold"/>
                                        <p:tgtEl>
                                          <p:spTgt spid="86019">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6019">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86019">
                                            <p:txEl>
                                              <p:pRg st="8" end="8"/>
                                            </p:txEl>
                                          </p:spTgt>
                                        </p:tgtEl>
                                        <p:attrNameLst>
                                          <p:attrName>style.visibility</p:attrName>
                                        </p:attrNameLst>
                                      </p:cBhvr>
                                      <p:to>
                                        <p:strVal val="visible"/>
                                      </p:to>
                                    </p:set>
                                    <p:anim calcmode="lin" valueType="num">
                                      <p:cBhvr additive="base">
                                        <p:cTn id="35" dur="500" fill="hold"/>
                                        <p:tgtEl>
                                          <p:spTgt spid="86019">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86019">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458200" cy="4953000"/>
          </a:xfrm>
        </p:spPr>
        <p:txBody>
          <a:bodyPr/>
          <a:lstStyle/>
          <a:p>
            <a:pPr marL="990600" lvl="1" indent="-533400" algn="just">
              <a:spcBef>
                <a:spcPts val="0"/>
              </a:spcBef>
              <a:spcAft>
                <a:spcPts val="1400"/>
              </a:spcAft>
              <a:buFontTx/>
              <a:buAutoNum type="arabicPeriod" startAt="5"/>
              <a:defRPr/>
            </a:pPr>
            <a:r>
              <a:rPr lang="en-US" sz="2000" dirty="0"/>
              <a:t>Letters in Original of the following</a:t>
            </a:r>
          </a:p>
          <a:p>
            <a:pPr marL="1548000" lvl="1" indent="-533400" algn="just">
              <a:spcBef>
                <a:spcPts val="0"/>
              </a:spcBef>
              <a:spcAft>
                <a:spcPts val="1400"/>
              </a:spcAft>
              <a:buFont typeface="+mj-lt"/>
              <a:buAutoNum type="romanLcPeriod"/>
              <a:defRPr/>
            </a:pPr>
            <a:r>
              <a:rPr lang="en-US" sz="1800" dirty="0" smtClean="0"/>
              <a:t>Details </a:t>
            </a:r>
            <a:r>
              <a:rPr lang="en-US" sz="1800" dirty="0"/>
              <a:t>of existing charge holders/ranking of charge/loan outstanding</a:t>
            </a:r>
          </a:p>
          <a:p>
            <a:pPr marL="1548000" lvl="1" indent="-533400" algn="just">
              <a:spcBef>
                <a:spcPts val="0"/>
              </a:spcBef>
              <a:spcAft>
                <a:spcPts val="1400"/>
              </a:spcAft>
              <a:buFont typeface="+mj-lt"/>
              <a:buAutoNum type="romanLcPeriod"/>
              <a:defRPr/>
            </a:pPr>
            <a:r>
              <a:rPr lang="en-US" sz="1800" dirty="0" smtClean="0"/>
              <a:t>Consent </a:t>
            </a:r>
            <a:r>
              <a:rPr lang="en-US" sz="1800" dirty="0"/>
              <a:t>letters from existing charge holders</a:t>
            </a:r>
          </a:p>
          <a:p>
            <a:pPr marL="990600" lvl="1" indent="-533400" algn="just">
              <a:spcBef>
                <a:spcPts val="0"/>
              </a:spcBef>
              <a:spcAft>
                <a:spcPts val="1400"/>
              </a:spcAft>
              <a:buFontTx/>
              <a:buAutoNum type="arabicPeriod" startAt="6"/>
              <a:defRPr/>
            </a:pPr>
            <a:r>
              <a:rPr lang="en-US" sz="2000" dirty="0"/>
              <a:t>Following details regarding security offered  </a:t>
            </a:r>
          </a:p>
          <a:p>
            <a:pPr marL="1548000" lvl="1" indent="-533400" algn="just">
              <a:spcBef>
                <a:spcPts val="0"/>
              </a:spcBef>
              <a:spcAft>
                <a:spcPts val="1400"/>
              </a:spcAft>
              <a:buFont typeface="+mj-lt"/>
              <a:buAutoNum type="romanLcPeriod"/>
              <a:defRPr/>
            </a:pPr>
            <a:r>
              <a:rPr lang="en-US" sz="1800" dirty="0" smtClean="0"/>
              <a:t>Brief </a:t>
            </a:r>
            <a:r>
              <a:rPr lang="en-US" sz="1800" dirty="0"/>
              <a:t>description of properties offered as security, their location and form in which the security is proposed to be created; Exclusion of property, if any</a:t>
            </a:r>
          </a:p>
          <a:p>
            <a:pPr marL="1548000" lvl="1" indent="-533400" algn="just">
              <a:spcBef>
                <a:spcPts val="0"/>
              </a:spcBef>
              <a:spcAft>
                <a:spcPts val="1400"/>
              </a:spcAft>
              <a:buFont typeface="+mj-lt"/>
              <a:buAutoNum type="romanLcPeriod"/>
              <a:defRPr/>
            </a:pPr>
            <a:r>
              <a:rPr lang="en-US" sz="1800" dirty="0" smtClean="0"/>
              <a:t>Certified </a:t>
            </a:r>
            <a:r>
              <a:rPr lang="en-US" sz="1800" dirty="0"/>
              <a:t>copy of the Title Search report prepared by or acted upon by bank or Financial Institution, which presently holds charge</a:t>
            </a:r>
          </a:p>
          <a:p>
            <a:pPr marL="1548000" lvl="1" indent="-533400" algn="just">
              <a:spcBef>
                <a:spcPts val="0"/>
              </a:spcBef>
              <a:spcAft>
                <a:spcPts val="1400"/>
              </a:spcAft>
              <a:buFont typeface="+mj-lt"/>
              <a:buAutoNum type="romanLcPeriod"/>
              <a:defRPr/>
            </a:pPr>
            <a:r>
              <a:rPr lang="en-US" sz="1800" dirty="0" smtClean="0"/>
              <a:t>Encumbrance </a:t>
            </a:r>
            <a:r>
              <a:rPr lang="en-US" sz="1800" dirty="0"/>
              <a:t>certificate for the period from the date of title report up to the date of letter of intent governing the issue of debentures.</a:t>
            </a:r>
          </a:p>
          <a:p>
            <a:pPr marL="1548000" lvl="1" indent="-533400" algn="just">
              <a:spcBef>
                <a:spcPts val="0"/>
              </a:spcBef>
              <a:spcAft>
                <a:spcPts val="1400"/>
              </a:spcAft>
              <a:buFont typeface="+mj-lt"/>
              <a:buAutoNum type="romanLcPeriod"/>
              <a:defRPr/>
            </a:pPr>
            <a:r>
              <a:rPr lang="en-US" sz="1800" dirty="0" smtClean="0"/>
              <a:t>Valuation </a:t>
            </a:r>
            <a:r>
              <a:rPr lang="en-US" sz="1800" dirty="0"/>
              <a:t>report of the proposed </a:t>
            </a:r>
            <a:r>
              <a:rPr lang="en-US" sz="1800" dirty="0" smtClean="0"/>
              <a:t>security</a:t>
            </a:r>
          </a:p>
          <a:p>
            <a:pPr marL="1014600" lvl="1" indent="0" algn="r">
              <a:spcBef>
                <a:spcPts val="0"/>
              </a:spcBef>
              <a:spcAft>
                <a:spcPts val="1400"/>
              </a:spcAft>
              <a:buNone/>
              <a:defRPr/>
            </a:pPr>
            <a:r>
              <a:rPr lang="en-US" sz="2000" dirty="0"/>
              <a:t>continued</a:t>
            </a:r>
          </a:p>
          <a:p>
            <a:pPr marL="1548000" lvl="1" indent="-533400" algn="just">
              <a:spcBef>
                <a:spcPts val="0"/>
              </a:spcBef>
              <a:spcAft>
                <a:spcPts val="1400"/>
              </a:spcAft>
              <a:buFont typeface="+mj-lt"/>
              <a:buAutoNum type="romanLcPeriod"/>
              <a:defRPr/>
            </a:pPr>
            <a:endParaRPr lang="en-US" sz="1800" dirty="0"/>
          </a:p>
        </p:txBody>
      </p:sp>
      <p:sp>
        <p:nvSpPr>
          <p:cNvPr id="7" name="Rectangle 2"/>
          <p:cNvSpPr>
            <a:spLocks noGrp="1" noChangeArrowheads="1"/>
          </p:cNvSpPr>
          <p:nvPr>
            <p:ph type="title"/>
          </p:nvPr>
        </p:nvSpPr>
        <p:spPr>
          <a:xfrm>
            <a:off x="457200" y="0"/>
            <a:ext cx="8458200" cy="999067"/>
          </a:xfrm>
        </p:spPr>
        <p:txBody>
          <a:bodyPr/>
          <a:lstStyle/>
          <a:p>
            <a:pPr>
              <a:defRPr/>
            </a:pPr>
            <a:r>
              <a:rPr lang="en-US" sz="3200" b="1" u="sng" dirty="0" smtClean="0">
                <a:cs typeface="+mj-cs"/>
              </a:rPr>
              <a:t>Security Creation – Processes</a:t>
            </a:r>
            <a:r>
              <a:rPr lang="en-US" sz="3200" dirty="0" smtClean="0">
                <a:cs typeface="+mj-cs"/>
              </a:rPr>
              <a:t> </a:t>
            </a:r>
          </a:p>
        </p:txBody>
      </p:sp>
    </p:spTree>
    <p:extLst>
      <p:ext uri="{BB962C8B-B14F-4D97-AF65-F5344CB8AC3E}">
        <p14:creationId xmlns:p14="http://schemas.microsoft.com/office/powerpoint/2010/main" val="285501202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additive="base">
                                        <p:cTn id="3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 calcmode="lin" valueType="num">
                                      <p:cBhvr additive="base">
                                        <p:cTn id="3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143000"/>
            <a:ext cx="8382000" cy="4953000"/>
          </a:xfrm>
        </p:spPr>
        <p:txBody>
          <a:bodyPr/>
          <a:lstStyle/>
          <a:p>
            <a:pPr marL="990600" lvl="1" indent="-533400" algn="just">
              <a:spcBef>
                <a:spcPts val="0"/>
              </a:spcBef>
              <a:spcAft>
                <a:spcPts val="1400"/>
              </a:spcAft>
              <a:buFontTx/>
              <a:buAutoNum type="arabicPeriod" startAt="7"/>
              <a:defRPr/>
            </a:pPr>
            <a:r>
              <a:rPr lang="en-US" sz="2000" dirty="0"/>
              <a:t>Certificates of following</a:t>
            </a:r>
          </a:p>
          <a:p>
            <a:pPr marL="1548000" lvl="1" indent="-533400" algn="just">
              <a:spcBef>
                <a:spcPts val="0"/>
              </a:spcBef>
              <a:spcAft>
                <a:spcPts val="1400"/>
              </a:spcAft>
              <a:buFont typeface="+mj-lt"/>
              <a:buAutoNum type="romanLcPeriod"/>
              <a:defRPr/>
            </a:pPr>
            <a:r>
              <a:rPr lang="en-US" sz="1800" dirty="0" smtClean="0"/>
              <a:t>Permission </a:t>
            </a:r>
            <a:r>
              <a:rPr lang="en-US" sz="1800" dirty="0"/>
              <a:t>under Sec. 281(1)(ii) of the Income tax Act, 1961 for mortgage of property</a:t>
            </a:r>
          </a:p>
          <a:p>
            <a:pPr marL="1548000" lvl="1" indent="-533400" algn="just">
              <a:spcBef>
                <a:spcPts val="0"/>
              </a:spcBef>
              <a:spcAft>
                <a:spcPts val="1400"/>
              </a:spcAft>
              <a:buFont typeface="+mj-lt"/>
              <a:buAutoNum type="romanLcPeriod"/>
              <a:defRPr/>
            </a:pPr>
            <a:r>
              <a:rPr lang="en-US" sz="1800" dirty="0" smtClean="0"/>
              <a:t>Statutory </a:t>
            </a:r>
            <a:r>
              <a:rPr lang="en-US" sz="1800" dirty="0"/>
              <a:t>Auditor</a:t>
            </a:r>
            <a:r>
              <a:rPr lang="ja-JP" altLang="en-US" sz="1800" dirty="0"/>
              <a:t>’</a:t>
            </a:r>
            <a:r>
              <a:rPr lang="en-US" sz="1800" dirty="0"/>
              <a:t>s Certificate certifying that the Asset Cover available.</a:t>
            </a:r>
          </a:p>
          <a:p>
            <a:endParaRPr lang="en-US" dirty="0"/>
          </a:p>
        </p:txBody>
      </p:sp>
      <p:sp>
        <p:nvSpPr>
          <p:cNvPr id="6" name="Rectangle 2"/>
          <p:cNvSpPr>
            <a:spLocks noGrp="1" noChangeArrowheads="1"/>
          </p:cNvSpPr>
          <p:nvPr>
            <p:ph type="title"/>
          </p:nvPr>
        </p:nvSpPr>
        <p:spPr>
          <a:xfrm>
            <a:off x="457200" y="0"/>
            <a:ext cx="8458200" cy="999067"/>
          </a:xfrm>
        </p:spPr>
        <p:txBody>
          <a:bodyPr/>
          <a:lstStyle/>
          <a:p>
            <a:pPr>
              <a:defRPr/>
            </a:pPr>
            <a:r>
              <a:rPr lang="en-US" sz="3200" b="1" u="sng" dirty="0" smtClean="0">
                <a:cs typeface="+mj-cs"/>
              </a:rPr>
              <a:t>Security Creation – Processes</a:t>
            </a:r>
            <a:r>
              <a:rPr lang="en-US" sz="3200" dirty="0" smtClean="0">
                <a:cs typeface="+mj-cs"/>
              </a:rPr>
              <a:t> </a:t>
            </a:r>
          </a:p>
        </p:txBody>
      </p:sp>
    </p:spTree>
    <p:extLst>
      <p:ext uri="{BB962C8B-B14F-4D97-AF65-F5344CB8AC3E}">
        <p14:creationId xmlns:p14="http://schemas.microsoft.com/office/powerpoint/2010/main" val="12993930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685800" y="0"/>
            <a:ext cx="7772400" cy="914400"/>
          </a:xfrm>
        </p:spPr>
        <p:txBody>
          <a:bodyPr/>
          <a:lstStyle/>
          <a:p>
            <a:pPr>
              <a:defRPr/>
            </a:pPr>
            <a:r>
              <a:rPr lang="en-US" sz="2400" b="1" u="sng" dirty="0" smtClean="0">
                <a:cs typeface="+mj-cs"/>
              </a:rPr>
              <a:t>Compliance</a:t>
            </a:r>
          </a:p>
        </p:txBody>
      </p:sp>
      <p:sp>
        <p:nvSpPr>
          <p:cNvPr id="61443" name="Rectangle 3"/>
          <p:cNvSpPr>
            <a:spLocks noGrp="1" noChangeArrowheads="1"/>
          </p:cNvSpPr>
          <p:nvPr>
            <p:ph type="body" idx="1"/>
          </p:nvPr>
        </p:nvSpPr>
        <p:spPr>
          <a:xfrm>
            <a:off x="533400" y="457200"/>
            <a:ext cx="8458200" cy="5562600"/>
          </a:xfrm>
        </p:spPr>
        <p:txBody>
          <a:bodyPr/>
          <a:lstStyle/>
          <a:p>
            <a:pPr marL="0" indent="0" algn="just">
              <a:spcBef>
                <a:spcPts val="0"/>
              </a:spcBef>
              <a:spcAft>
                <a:spcPts val="1400"/>
              </a:spcAft>
              <a:buNone/>
              <a:defRPr/>
            </a:pPr>
            <a:endParaRPr lang="en-US" sz="2000" dirty="0" smtClean="0">
              <a:cs typeface="+mn-cs"/>
            </a:endParaRPr>
          </a:p>
          <a:p>
            <a:pPr algn="just">
              <a:spcBef>
                <a:spcPts val="0"/>
              </a:spcBef>
              <a:spcAft>
                <a:spcPts val="1400"/>
              </a:spcAft>
              <a:defRPr/>
            </a:pPr>
            <a:r>
              <a:rPr lang="en-US" sz="2000" dirty="0" smtClean="0">
                <a:cs typeface="+mn-cs"/>
              </a:rPr>
              <a:t>Whether the Memorandum of association of the Company provides for</a:t>
            </a:r>
          </a:p>
          <a:p>
            <a:pPr marL="1548000" indent="-514350" algn="just">
              <a:spcBef>
                <a:spcPts val="0"/>
              </a:spcBef>
              <a:spcAft>
                <a:spcPts val="1400"/>
              </a:spcAft>
              <a:buFont typeface="+mj-lt"/>
              <a:buAutoNum type="romanLcPeriod"/>
              <a:defRPr/>
            </a:pPr>
            <a:r>
              <a:rPr lang="en-US" sz="1800" dirty="0" smtClean="0">
                <a:cs typeface="+mn-cs"/>
              </a:rPr>
              <a:t>Issue of debentures</a:t>
            </a:r>
          </a:p>
          <a:p>
            <a:pPr marL="1548000" indent="-514350" algn="just">
              <a:spcBef>
                <a:spcPts val="0"/>
              </a:spcBef>
              <a:spcAft>
                <a:spcPts val="1400"/>
              </a:spcAft>
              <a:buFont typeface="+mj-lt"/>
              <a:buAutoNum type="romanLcPeriod"/>
              <a:defRPr/>
            </a:pPr>
            <a:r>
              <a:rPr lang="en-US" sz="1800" dirty="0" smtClean="0">
                <a:cs typeface="+mn-cs"/>
              </a:rPr>
              <a:t>Creation of stipulated security therefor</a:t>
            </a:r>
          </a:p>
          <a:p>
            <a:pPr algn="just">
              <a:spcBef>
                <a:spcPts val="0"/>
              </a:spcBef>
              <a:spcAft>
                <a:spcPts val="1400"/>
              </a:spcAft>
              <a:defRPr/>
            </a:pPr>
            <a:r>
              <a:rPr lang="en-US" sz="2000" dirty="0" smtClean="0">
                <a:cs typeface="+mn-cs"/>
              </a:rPr>
              <a:t>Check the borrowing limit set by shareholders of the company under Sec.293(1)(d) of the Companies Act, 1956. </a:t>
            </a:r>
          </a:p>
          <a:p>
            <a:pPr algn="just">
              <a:spcBef>
                <a:spcPts val="0"/>
              </a:spcBef>
              <a:spcAft>
                <a:spcPts val="1400"/>
              </a:spcAft>
              <a:defRPr/>
            </a:pPr>
            <a:r>
              <a:rPr lang="en-US" sz="2000" dirty="0" smtClean="0">
                <a:cs typeface="+mn-cs"/>
              </a:rPr>
              <a:t>Debentures to be issued by Board of Directors of the Company only in a Board meeting by a resolution and not otherwise by circular Resolution or by committee of Directors)</a:t>
            </a:r>
          </a:p>
          <a:p>
            <a:pPr>
              <a:spcBef>
                <a:spcPts val="0"/>
              </a:spcBef>
              <a:spcAft>
                <a:spcPts val="1400"/>
              </a:spcAft>
              <a:defRPr/>
            </a:pPr>
            <a:r>
              <a:rPr lang="en-US" sz="2000" dirty="0" smtClean="0">
                <a:cs typeface="+mn-cs"/>
              </a:rPr>
              <a:t>Issue of Debenture Certificates </a:t>
            </a:r>
          </a:p>
          <a:p>
            <a:pPr algn="just">
              <a:spcBef>
                <a:spcPts val="0"/>
              </a:spcBef>
              <a:spcAft>
                <a:spcPts val="1400"/>
              </a:spcAft>
              <a:defRPr/>
            </a:pPr>
            <a:r>
              <a:rPr lang="en-US" sz="2000" dirty="0" smtClean="0">
                <a:cs typeface="+mn-cs"/>
              </a:rPr>
              <a:t>Company may approach Company Law Board for extension of time for creation of security and supported by no-objection from the </a:t>
            </a:r>
            <a:r>
              <a:rPr lang="en-US" sz="2000" dirty="0" err="1" smtClean="0">
                <a:cs typeface="+mn-cs"/>
              </a:rPr>
              <a:t>allottees</a:t>
            </a:r>
            <a:r>
              <a:rPr lang="en-US" sz="2000" dirty="0" smtClean="0">
                <a:cs typeface="+mn-cs"/>
              </a:rPr>
              <a:t> of debentures.</a:t>
            </a:r>
          </a:p>
          <a:p>
            <a:pPr algn="just">
              <a:spcBef>
                <a:spcPts val="0"/>
              </a:spcBef>
              <a:spcAft>
                <a:spcPts val="1400"/>
              </a:spcAft>
              <a:defRPr/>
            </a:pPr>
            <a:endParaRPr lang="en-US" sz="2000" dirty="0" smtClean="0">
              <a:cs typeface="+mn-cs"/>
            </a:endParaRPr>
          </a:p>
          <a:p>
            <a:pPr algn="just">
              <a:spcBef>
                <a:spcPts val="0"/>
              </a:spcBef>
              <a:spcAft>
                <a:spcPts val="1400"/>
              </a:spcAft>
              <a:defRPr/>
            </a:pPr>
            <a:endParaRPr lang="en-US" sz="2000" dirty="0" smtClean="0">
              <a:cs typeface="+mn-cs"/>
            </a:endParaRPr>
          </a:p>
          <a:p>
            <a:pPr algn="r">
              <a:spcBef>
                <a:spcPts val="0"/>
              </a:spcBef>
              <a:spcAft>
                <a:spcPts val="1400"/>
              </a:spcAft>
              <a:buFontTx/>
              <a:buNone/>
              <a:defRPr/>
            </a:pPr>
            <a:r>
              <a:rPr lang="en-US" sz="2000" dirty="0" smtClean="0">
                <a:cs typeface="+mn-cs"/>
              </a:rPr>
              <a:t>               </a:t>
            </a:r>
          </a:p>
        </p:txBody>
      </p:sp>
    </p:spTree>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1443">
                                            <p:txEl>
                                              <p:pRg st="1" end="1"/>
                                            </p:txEl>
                                          </p:spTgt>
                                        </p:tgtEl>
                                        <p:attrNameLst>
                                          <p:attrName>style.visibility</p:attrName>
                                        </p:attrNameLst>
                                      </p:cBhvr>
                                      <p:to>
                                        <p:strVal val="visible"/>
                                      </p:to>
                                    </p:set>
                                    <p:anim calcmode="lin" valueType="num">
                                      <p:cBhvr additive="base">
                                        <p:cTn id="7" dur="500" fill="hold"/>
                                        <p:tgtEl>
                                          <p:spTgt spid="6144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144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1443">
                                            <p:txEl>
                                              <p:pRg st="2" end="2"/>
                                            </p:txEl>
                                          </p:spTgt>
                                        </p:tgtEl>
                                        <p:attrNameLst>
                                          <p:attrName>style.visibility</p:attrName>
                                        </p:attrNameLst>
                                      </p:cBhvr>
                                      <p:to>
                                        <p:strVal val="visible"/>
                                      </p:to>
                                    </p:set>
                                    <p:anim calcmode="lin" valueType="num">
                                      <p:cBhvr additive="base">
                                        <p:cTn id="13" dur="500" fill="hold"/>
                                        <p:tgtEl>
                                          <p:spTgt spid="6144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144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1443">
                                            <p:txEl>
                                              <p:pRg st="3" end="3"/>
                                            </p:txEl>
                                          </p:spTgt>
                                        </p:tgtEl>
                                        <p:attrNameLst>
                                          <p:attrName>style.visibility</p:attrName>
                                        </p:attrNameLst>
                                      </p:cBhvr>
                                      <p:to>
                                        <p:strVal val="visible"/>
                                      </p:to>
                                    </p:set>
                                    <p:anim calcmode="lin" valueType="num">
                                      <p:cBhvr additive="base">
                                        <p:cTn id="19" dur="500" fill="hold"/>
                                        <p:tgtEl>
                                          <p:spTgt spid="6144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144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1443">
                                            <p:txEl>
                                              <p:pRg st="4" end="4"/>
                                            </p:txEl>
                                          </p:spTgt>
                                        </p:tgtEl>
                                        <p:attrNameLst>
                                          <p:attrName>style.visibility</p:attrName>
                                        </p:attrNameLst>
                                      </p:cBhvr>
                                      <p:to>
                                        <p:strVal val="visible"/>
                                      </p:to>
                                    </p:set>
                                    <p:anim calcmode="lin" valueType="num">
                                      <p:cBhvr additive="base">
                                        <p:cTn id="25" dur="500" fill="hold"/>
                                        <p:tgtEl>
                                          <p:spTgt spid="6144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144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1443">
                                            <p:txEl>
                                              <p:pRg st="5" end="5"/>
                                            </p:txEl>
                                          </p:spTgt>
                                        </p:tgtEl>
                                        <p:attrNameLst>
                                          <p:attrName>style.visibility</p:attrName>
                                        </p:attrNameLst>
                                      </p:cBhvr>
                                      <p:to>
                                        <p:strVal val="visible"/>
                                      </p:to>
                                    </p:set>
                                    <p:anim calcmode="lin" valueType="num">
                                      <p:cBhvr additive="base">
                                        <p:cTn id="31" dur="500" fill="hold"/>
                                        <p:tgtEl>
                                          <p:spTgt spid="6144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144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1443">
                                            <p:txEl>
                                              <p:pRg st="6" end="6"/>
                                            </p:txEl>
                                          </p:spTgt>
                                        </p:tgtEl>
                                        <p:attrNameLst>
                                          <p:attrName>style.visibility</p:attrName>
                                        </p:attrNameLst>
                                      </p:cBhvr>
                                      <p:to>
                                        <p:strVal val="visible"/>
                                      </p:to>
                                    </p:set>
                                    <p:anim calcmode="lin" valueType="num">
                                      <p:cBhvr additive="base">
                                        <p:cTn id="37" dur="500" fill="hold"/>
                                        <p:tgtEl>
                                          <p:spTgt spid="6144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144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61443">
                                            <p:txEl>
                                              <p:pRg st="7" end="7"/>
                                            </p:txEl>
                                          </p:spTgt>
                                        </p:tgtEl>
                                        <p:attrNameLst>
                                          <p:attrName>style.visibility</p:attrName>
                                        </p:attrNameLst>
                                      </p:cBhvr>
                                      <p:to>
                                        <p:strVal val="visible"/>
                                      </p:to>
                                    </p:set>
                                    <p:anim calcmode="lin" valueType="num">
                                      <p:cBhvr additive="base">
                                        <p:cTn id="43" dur="500" fill="hold"/>
                                        <p:tgtEl>
                                          <p:spTgt spid="6144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144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61443">
                                            <p:txEl>
                                              <p:pRg st="10" end="10"/>
                                            </p:txEl>
                                          </p:spTgt>
                                        </p:tgtEl>
                                        <p:attrNameLst>
                                          <p:attrName>style.visibility</p:attrName>
                                        </p:attrNameLst>
                                      </p:cBhvr>
                                      <p:to>
                                        <p:strVal val="visible"/>
                                      </p:to>
                                    </p:set>
                                    <p:anim calcmode="lin" valueType="num">
                                      <p:cBhvr additive="base">
                                        <p:cTn id="49" dur="500" fill="hold"/>
                                        <p:tgtEl>
                                          <p:spTgt spid="61443">
                                            <p:txEl>
                                              <p:pRg st="10" end="1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144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762000" y="0"/>
            <a:ext cx="7924800" cy="838200"/>
          </a:xfrm>
        </p:spPr>
        <p:txBody>
          <a:bodyPr/>
          <a:lstStyle/>
          <a:p>
            <a:pPr>
              <a:defRPr/>
            </a:pPr>
            <a:r>
              <a:rPr lang="en-US" sz="2400" b="1" u="sng" dirty="0" smtClean="0">
                <a:cs typeface="+mj-cs"/>
              </a:rPr>
              <a:t>Execution of Documents</a:t>
            </a:r>
          </a:p>
        </p:txBody>
      </p:sp>
      <p:sp>
        <p:nvSpPr>
          <p:cNvPr id="63491" name="Rectangle 3"/>
          <p:cNvSpPr>
            <a:spLocks noGrp="1" noChangeArrowheads="1"/>
          </p:cNvSpPr>
          <p:nvPr>
            <p:ph type="body" idx="1"/>
          </p:nvPr>
        </p:nvSpPr>
        <p:spPr>
          <a:xfrm>
            <a:off x="533400" y="762000"/>
            <a:ext cx="8382000" cy="5181600"/>
          </a:xfrm>
        </p:spPr>
        <p:txBody>
          <a:bodyPr/>
          <a:lstStyle/>
          <a:p>
            <a:pPr marL="0" indent="-609600">
              <a:spcBef>
                <a:spcPts val="0"/>
              </a:spcBef>
              <a:spcAft>
                <a:spcPts val="1400"/>
              </a:spcAft>
              <a:buFontTx/>
              <a:buNone/>
              <a:defRPr/>
            </a:pPr>
            <a:r>
              <a:rPr lang="en-US" sz="2400" u="sng" dirty="0" smtClean="0">
                <a:cs typeface="+mn-cs"/>
              </a:rPr>
              <a:t>For security creation </a:t>
            </a:r>
            <a:r>
              <a:rPr lang="en-US" sz="2400" dirty="0" smtClean="0">
                <a:cs typeface="+mn-cs"/>
              </a:rPr>
              <a:t>         </a:t>
            </a:r>
          </a:p>
          <a:p>
            <a:pPr marL="0" indent="-609600" algn="just">
              <a:spcBef>
                <a:spcPts val="0"/>
              </a:spcBef>
              <a:spcAft>
                <a:spcPts val="1400"/>
              </a:spcAft>
              <a:buFontTx/>
              <a:buNone/>
              <a:defRPr/>
            </a:pPr>
            <a:r>
              <a:rPr lang="en-US" sz="2400" dirty="0" smtClean="0">
                <a:cs typeface="+mn-cs"/>
              </a:rPr>
              <a:t>The following documents are generally executed in accordance with the terms of sanction for the facility.</a:t>
            </a:r>
          </a:p>
          <a:p>
            <a:pPr marL="457200" indent="-457200" algn="just">
              <a:spcBef>
                <a:spcPts val="0"/>
              </a:spcBef>
              <a:spcAft>
                <a:spcPts val="1400"/>
              </a:spcAft>
              <a:buFont typeface="+mj-lt"/>
              <a:buAutoNum type="arabicPeriod"/>
              <a:defRPr/>
            </a:pPr>
            <a:r>
              <a:rPr lang="en-US" sz="2100" dirty="0" smtClean="0">
                <a:cs typeface="+mn-cs"/>
              </a:rPr>
              <a:t>Mortgage : Either by way of Registered Mortgage Deed (also known as English Mortgage or Debenture Trust Deed) or by way of  Deposit of Title Deeds (also known as Equitable Mortgage). The English Mortgage is registered with Sub-Registrar of Assurances and under a single document, cover all assets (immovable, movable, licenses, trademarks, etc.) of the company which are sought to be mortgaged. </a:t>
            </a:r>
          </a:p>
          <a:p>
            <a:pPr marL="457200" indent="-457200" algn="just">
              <a:spcBef>
                <a:spcPts val="0"/>
              </a:spcBef>
              <a:spcAft>
                <a:spcPts val="1400"/>
              </a:spcAft>
              <a:buFont typeface="+mj-lt"/>
              <a:buAutoNum type="arabicPeriod"/>
              <a:defRPr/>
            </a:pPr>
            <a:r>
              <a:rPr lang="en-US" sz="2100" dirty="0" smtClean="0">
                <a:cs typeface="+mn-cs"/>
              </a:rPr>
              <a:t>Hypothecation : The movable assets of the company including licenses, trademarks, etc., are secured by way of execution of Unattested Deed of Hypothecation. </a:t>
            </a:r>
          </a:p>
          <a:p>
            <a:pPr marL="609600" indent="-609600" algn="just">
              <a:lnSpc>
                <a:spcPct val="90000"/>
              </a:lnSpc>
              <a:buFontTx/>
              <a:buNone/>
              <a:defRPr/>
            </a:pPr>
            <a:endParaRPr lang="en-US" sz="1800" dirty="0" smtClean="0">
              <a:cs typeface="+mn-cs"/>
            </a:endParaRPr>
          </a:p>
          <a:p>
            <a:pPr marL="609600" indent="-609600" algn="r">
              <a:lnSpc>
                <a:spcPct val="90000"/>
              </a:lnSpc>
              <a:buFontTx/>
              <a:buNone/>
              <a:defRPr/>
            </a:pPr>
            <a:r>
              <a:rPr lang="en-US" sz="1600" b="1" dirty="0" smtClean="0">
                <a:cs typeface="+mn-cs"/>
              </a:rPr>
              <a:t>continued</a:t>
            </a:r>
          </a:p>
        </p:txBody>
      </p:sp>
    </p:spTree>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3491">
                                            <p:txEl>
                                              <p:pRg st="0" end="0"/>
                                            </p:txEl>
                                          </p:spTgt>
                                        </p:tgtEl>
                                        <p:attrNameLst>
                                          <p:attrName>style.visibility</p:attrName>
                                        </p:attrNameLst>
                                      </p:cBhvr>
                                      <p:to>
                                        <p:strVal val="visible"/>
                                      </p:to>
                                    </p:set>
                                    <p:anim calcmode="lin" valueType="num">
                                      <p:cBhvr additive="base">
                                        <p:cTn id="7" dur="500" fill="hold"/>
                                        <p:tgtEl>
                                          <p:spTgt spid="6349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349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3491">
                                            <p:txEl>
                                              <p:pRg st="1" end="1"/>
                                            </p:txEl>
                                          </p:spTgt>
                                        </p:tgtEl>
                                        <p:attrNameLst>
                                          <p:attrName>style.visibility</p:attrName>
                                        </p:attrNameLst>
                                      </p:cBhvr>
                                      <p:to>
                                        <p:strVal val="visible"/>
                                      </p:to>
                                    </p:set>
                                    <p:anim calcmode="lin" valueType="num">
                                      <p:cBhvr additive="base">
                                        <p:cTn id="13" dur="500" fill="hold"/>
                                        <p:tgtEl>
                                          <p:spTgt spid="6349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349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3491">
                                            <p:txEl>
                                              <p:pRg st="2" end="2"/>
                                            </p:txEl>
                                          </p:spTgt>
                                        </p:tgtEl>
                                        <p:attrNameLst>
                                          <p:attrName>style.visibility</p:attrName>
                                        </p:attrNameLst>
                                      </p:cBhvr>
                                      <p:to>
                                        <p:strVal val="visible"/>
                                      </p:to>
                                    </p:set>
                                    <p:anim calcmode="lin" valueType="num">
                                      <p:cBhvr additive="base">
                                        <p:cTn id="19" dur="500" fill="hold"/>
                                        <p:tgtEl>
                                          <p:spTgt spid="6349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349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3491">
                                            <p:txEl>
                                              <p:pRg st="3" end="3"/>
                                            </p:txEl>
                                          </p:spTgt>
                                        </p:tgtEl>
                                        <p:attrNameLst>
                                          <p:attrName>style.visibility</p:attrName>
                                        </p:attrNameLst>
                                      </p:cBhvr>
                                      <p:to>
                                        <p:strVal val="visible"/>
                                      </p:to>
                                    </p:set>
                                    <p:anim calcmode="lin" valueType="num">
                                      <p:cBhvr additive="base">
                                        <p:cTn id="25" dur="500" fill="hold"/>
                                        <p:tgtEl>
                                          <p:spTgt spid="6349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349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3491">
                                            <p:txEl>
                                              <p:pRg st="5" end="5"/>
                                            </p:txEl>
                                          </p:spTgt>
                                        </p:tgtEl>
                                        <p:attrNameLst>
                                          <p:attrName>style.visibility</p:attrName>
                                        </p:attrNameLst>
                                      </p:cBhvr>
                                      <p:to>
                                        <p:strVal val="visible"/>
                                      </p:to>
                                    </p:set>
                                    <p:anim calcmode="lin" valueType="num">
                                      <p:cBhvr additive="base">
                                        <p:cTn id="31" dur="500" fill="hold"/>
                                        <p:tgtEl>
                                          <p:spTgt spid="63491">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3491">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1"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1" name="Rectangle 3"/>
          <p:cNvSpPr>
            <a:spLocks noGrp="1" noChangeArrowheads="1"/>
          </p:cNvSpPr>
          <p:nvPr>
            <p:ph type="body" idx="1"/>
          </p:nvPr>
        </p:nvSpPr>
        <p:spPr>
          <a:xfrm>
            <a:off x="533400" y="838200"/>
            <a:ext cx="8382000" cy="5105400"/>
          </a:xfrm>
        </p:spPr>
        <p:txBody>
          <a:bodyPr/>
          <a:lstStyle/>
          <a:p>
            <a:pPr marL="457200" indent="-457200" algn="just">
              <a:spcBef>
                <a:spcPts val="0"/>
              </a:spcBef>
              <a:spcAft>
                <a:spcPts val="1000"/>
              </a:spcAft>
              <a:buFont typeface="+mj-lt"/>
              <a:buAutoNum type="arabicPeriod" startAt="3"/>
              <a:defRPr/>
            </a:pPr>
            <a:r>
              <a:rPr lang="en-US" sz="2000" dirty="0" smtClean="0">
                <a:cs typeface="+mn-cs"/>
              </a:rPr>
              <a:t>Personal/Corporate Guarantee: The Guarantor is usually the Promoter of the company. It is under the Non-Judicial Stamp paper of the value applicable for Guarantees in the place where it is executed and </a:t>
            </a:r>
            <a:r>
              <a:rPr lang="en-US" sz="2000" dirty="0" err="1" smtClean="0">
                <a:cs typeface="+mn-cs"/>
              </a:rPr>
              <a:t>Notarised</a:t>
            </a:r>
            <a:r>
              <a:rPr lang="en-US" sz="2000" dirty="0" smtClean="0">
                <a:cs typeface="+mn-cs"/>
              </a:rPr>
              <a:t>. Where the Guarantee is by a company, then it has to be executed under the Common Seal of the Guarantor Company witnessed by its </a:t>
            </a:r>
            <a:r>
              <a:rPr lang="en-US" sz="2000" dirty="0" err="1" smtClean="0">
                <a:cs typeface="+mn-cs"/>
              </a:rPr>
              <a:t>authorised</a:t>
            </a:r>
            <a:r>
              <a:rPr lang="en-US" sz="2000" dirty="0" smtClean="0">
                <a:cs typeface="+mn-cs"/>
              </a:rPr>
              <a:t> Directors.</a:t>
            </a:r>
          </a:p>
          <a:p>
            <a:pPr marL="457200" indent="-457200" algn="just">
              <a:spcBef>
                <a:spcPts val="0"/>
              </a:spcBef>
              <a:spcAft>
                <a:spcPts val="1000"/>
              </a:spcAft>
              <a:buFont typeface="+mj-lt"/>
              <a:buAutoNum type="arabicPeriod" startAt="3"/>
              <a:defRPr/>
            </a:pPr>
            <a:r>
              <a:rPr lang="en-US" sz="2000" dirty="0" smtClean="0">
                <a:cs typeface="+mn-cs"/>
              </a:rPr>
              <a:t>Pledge of Securities: </a:t>
            </a:r>
          </a:p>
          <a:p>
            <a:pPr marL="857250" lvl="1" indent="-457200" algn="just">
              <a:spcBef>
                <a:spcPts val="0"/>
              </a:spcBef>
              <a:spcAft>
                <a:spcPts val="1000"/>
              </a:spcAft>
              <a:buFont typeface="+mj-lt"/>
              <a:buAutoNum type="romanLcPeriod"/>
              <a:defRPr/>
            </a:pPr>
            <a:r>
              <a:rPr lang="en-US" sz="1800" dirty="0" smtClean="0">
                <a:cs typeface="+mn-cs"/>
              </a:rPr>
              <a:t>Deed of pledge duly </a:t>
            </a:r>
            <a:r>
              <a:rPr lang="en-US" sz="1800" dirty="0" err="1" smtClean="0">
                <a:cs typeface="+mn-cs"/>
              </a:rPr>
              <a:t>Notarised</a:t>
            </a:r>
            <a:endParaRPr lang="en-US" sz="1800" dirty="0">
              <a:cs typeface="+mn-cs"/>
            </a:endParaRPr>
          </a:p>
          <a:p>
            <a:pPr marL="914400" lvl="1" indent="-514350" algn="just">
              <a:spcBef>
                <a:spcPts val="0"/>
              </a:spcBef>
              <a:spcAft>
                <a:spcPts val="1000"/>
              </a:spcAft>
              <a:buFont typeface="+mj-lt"/>
              <a:buAutoNum type="romanLcPeriod"/>
              <a:defRPr/>
            </a:pPr>
            <a:r>
              <a:rPr lang="en-US" sz="1800" dirty="0" smtClean="0">
                <a:cs typeface="+mn-cs"/>
              </a:rPr>
              <a:t>Mandate to the Depository Participant by the Persons</a:t>
            </a:r>
          </a:p>
          <a:p>
            <a:pPr marL="457200" indent="-457200" algn="just">
              <a:spcBef>
                <a:spcPts val="0"/>
              </a:spcBef>
              <a:spcAft>
                <a:spcPts val="1000"/>
              </a:spcAft>
              <a:buFont typeface="+mj-lt"/>
              <a:buAutoNum type="arabicPeriod" startAt="3"/>
              <a:defRPr/>
            </a:pPr>
            <a:r>
              <a:rPr lang="en-US" sz="2000" dirty="0" smtClean="0">
                <a:cs typeface="+mn-cs"/>
              </a:rPr>
              <a:t>Power of Attorney</a:t>
            </a:r>
          </a:p>
          <a:p>
            <a:pPr marL="457200" indent="-457200" algn="just">
              <a:spcBef>
                <a:spcPts val="0"/>
              </a:spcBef>
              <a:spcAft>
                <a:spcPts val="1000"/>
              </a:spcAft>
              <a:buFont typeface="+mj-lt"/>
              <a:buAutoNum type="arabicPeriod" startAt="3"/>
              <a:defRPr/>
            </a:pPr>
            <a:r>
              <a:rPr lang="en-US" sz="2000" dirty="0" smtClean="0">
                <a:cs typeface="+mn-cs"/>
              </a:rPr>
              <a:t>Undertakings by the Promoters or persons associated with the assisted company and duly </a:t>
            </a:r>
            <a:r>
              <a:rPr lang="en-US" sz="2000" dirty="0" err="1" smtClean="0">
                <a:cs typeface="+mn-cs"/>
              </a:rPr>
              <a:t>Notarised</a:t>
            </a:r>
            <a:r>
              <a:rPr lang="en-US" sz="2000" dirty="0" smtClean="0">
                <a:cs typeface="+mn-cs"/>
              </a:rPr>
              <a:t>.</a:t>
            </a:r>
          </a:p>
          <a:p>
            <a:pPr marL="457200" indent="-457200" algn="just">
              <a:spcBef>
                <a:spcPts val="0"/>
              </a:spcBef>
              <a:spcAft>
                <a:spcPts val="1000"/>
              </a:spcAft>
              <a:buFont typeface="+mj-lt"/>
              <a:buAutoNum type="arabicPeriod" startAt="3"/>
              <a:defRPr/>
            </a:pPr>
            <a:r>
              <a:rPr lang="en-US" sz="2000" dirty="0" smtClean="0">
                <a:cs typeface="+mn-cs"/>
              </a:rPr>
              <a:t>Statutory Mortgage Deed: This is executed for securing the vessels of the company with the Registrar of Indian Ships, Mercantile Marine Department (MMD).  </a:t>
            </a:r>
          </a:p>
          <a:p>
            <a:pPr marL="457200" indent="-457200" algn="just">
              <a:spcBef>
                <a:spcPts val="0"/>
              </a:spcBef>
              <a:spcAft>
                <a:spcPts val="1000"/>
              </a:spcAft>
              <a:buFont typeface="+mj-lt"/>
              <a:buAutoNum type="arabicPeriod" startAt="3"/>
              <a:defRPr/>
            </a:pPr>
            <a:endParaRPr lang="en-US" sz="2000" dirty="0" smtClean="0">
              <a:cs typeface="+mn-cs"/>
            </a:endParaRPr>
          </a:p>
        </p:txBody>
      </p:sp>
      <p:sp>
        <p:nvSpPr>
          <p:cNvPr id="5" name="Rectangle 2"/>
          <p:cNvSpPr>
            <a:spLocks noGrp="1" noChangeArrowheads="1"/>
          </p:cNvSpPr>
          <p:nvPr>
            <p:ph type="title"/>
          </p:nvPr>
        </p:nvSpPr>
        <p:spPr>
          <a:xfrm>
            <a:off x="762000" y="0"/>
            <a:ext cx="7924800" cy="838200"/>
          </a:xfrm>
        </p:spPr>
        <p:txBody>
          <a:bodyPr/>
          <a:lstStyle/>
          <a:p>
            <a:pPr>
              <a:defRPr/>
            </a:pPr>
            <a:r>
              <a:rPr lang="en-US" sz="2400" b="1" u="sng" dirty="0" smtClean="0">
                <a:cs typeface="+mj-cs"/>
              </a:rPr>
              <a:t>Execution of Documents</a:t>
            </a:r>
          </a:p>
        </p:txBody>
      </p:sp>
    </p:spTree>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3731">
                                            <p:txEl>
                                              <p:pRg st="0" end="0"/>
                                            </p:txEl>
                                          </p:spTgt>
                                        </p:tgtEl>
                                        <p:attrNameLst>
                                          <p:attrName>style.visibility</p:attrName>
                                        </p:attrNameLst>
                                      </p:cBhvr>
                                      <p:to>
                                        <p:strVal val="visible"/>
                                      </p:to>
                                    </p:set>
                                    <p:anim calcmode="lin" valueType="num">
                                      <p:cBhvr additive="base">
                                        <p:cTn id="7" dur="500" fill="hold"/>
                                        <p:tgtEl>
                                          <p:spTgt spid="7373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373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3731">
                                            <p:txEl>
                                              <p:pRg st="1" end="1"/>
                                            </p:txEl>
                                          </p:spTgt>
                                        </p:tgtEl>
                                        <p:attrNameLst>
                                          <p:attrName>style.visibility</p:attrName>
                                        </p:attrNameLst>
                                      </p:cBhvr>
                                      <p:to>
                                        <p:strVal val="visible"/>
                                      </p:to>
                                    </p:set>
                                    <p:anim calcmode="lin" valueType="num">
                                      <p:cBhvr additive="base">
                                        <p:cTn id="13" dur="500" fill="hold"/>
                                        <p:tgtEl>
                                          <p:spTgt spid="7373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3731">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73731">
                                            <p:txEl>
                                              <p:pRg st="2" end="2"/>
                                            </p:txEl>
                                          </p:spTgt>
                                        </p:tgtEl>
                                        <p:attrNameLst>
                                          <p:attrName>style.visibility</p:attrName>
                                        </p:attrNameLst>
                                      </p:cBhvr>
                                      <p:to>
                                        <p:strVal val="visible"/>
                                      </p:to>
                                    </p:set>
                                    <p:anim calcmode="lin" valueType="num">
                                      <p:cBhvr additive="base">
                                        <p:cTn id="17" dur="500" fill="hold"/>
                                        <p:tgtEl>
                                          <p:spTgt spid="73731">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73731">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73731">
                                            <p:txEl>
                                              <p:pRg st="3" end="3"/>
                                            </p:txEl>
                                          </p:spTgt>
                                        </p:tgtEl>
                                        <p:attrNameLst>
                                          <p:attrName>style.visibility</p:attrName>
                                        </p:attrNameLst>
                                      </p:cBhvr>
                                      <p:to>
                                        <p:strVal val="visible"/>
                                      </p:to>
                                    </p:set>
                                    <p:anim calcmode="lin" valueType="num">
                                      <p:cBhvr additive="base">
                                        <p:cTn id="21" dur="500" fill="hold"/>
                                        <p:tgtEl>
                                          <p:spTgt spid="73731">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7373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73731">
                                            <p:txEl>
                                              <p:pRg st="4" end="4"/>
                                            </p:txEl>
                                          </p:spTgt>
                                        </p:tgtEl>
                                        <p:attrNameLst>
                                          <p:attrName>style.visibility</p:attrName>
                                        </p:attrNameLst>
                                      </p:cBhvr>
                                      <p:to>
                                        <p:strVal val="visible"/>
                                      </p:to>
                                    </p:set>
                                    <p:anim calcmode="lin" valueType="num">
                                      <p:cBhvr additive="base">
                                        <p:cTn id="27" dur="500" fill="hold"/>
                                        <p:tgtEl>
                                          <p:spTgt spid="73731">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7373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73731">
                                            <p:txEl>
                                              <p:pRg st="5" end="5"/>
                                            </p:txEl>
                                          </p:spTgt>
                                        </p:tgtEl>
                                        <p:attrNameLst>
                                          <p:attrName>style.visibility</p:attrName>
                                        </p:attrNameLst>
                                      </p:cBhvr>
                                      <p:to>
                                        <p:strVal val="visible"/>
                                      </p:to>
                                    </p:set>
                                    <p:anim calcmode="lin" valueType="num">
                                      <p:cBhvr additive="base">
                                        <p:cTn id="33" dur="500" fill="hold"/>
                                        <p:tgtEl>
                                          <p:spTgt spid="73731">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73731">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73731">
                                            <p:txEl>
                                              <p:pRg st="6" end="6"/>
                                            </p:txEl>
                                          </p:spTgt>
                                        </p:tgtEl>
                                        <p:attrNameLst>
                                          <p:attrName>style.visibility</p:attrName>
                                        </p:attrNameLst>
                                      </p:cBhvr>
                                      <p:to>
                                        <p:strVal val="visible"/>
                                      </p:to>
                                    </p:set>
                                    <p:anim calcmode="lin" valueType="num">
                                      <p:cBhvr additive="base">
                                        <p:cTn id="39" dur="500" fill="hold"/>
                                        <p:tgtEl>
                                          <p:spTgt spid="73731">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73731">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1"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533400" y="0"/>
            <a:ext cx="8229600" cy="914400"/>
          </a:xfrm>
        </p:spPr>
        <p:txBody>
          <a:bodyPr/>
          <a:lstStyle/>
          <a:p>
            <a:pPr>
              <a:defRPr/>
            </a:pPr>
            <a:r>
              <a:rPr lang="en-US" sz="2800" b="1" u="sng" dirty="0" smtClean="0">
                <a:cs typeface="+mj-cs"/>
              </a:rPr>
              <a:t>Post security creation activity</a:t>
            </a:r>
          </a:p>
        </p:txBody>
      </p:sp>
      <p:sp>
        <p:nvSpPr>
          <p:cNvPr id="75779" name="Rectangle 3"/>
          <p:cNvSpPr>
            <a:spLocks noGrp="1" noChangeArrowheads="1"/>
          </p:cNvSpPr>
          <p:nvPr>
            <p:ph type="body" idx="1"/>
          </p:nvPr>
        </p:nvSpPr>
        <p:spPr>
          <a:xfrm>
            <a:off x="685800" y="838200"/>
            <a:ext cx="7924800" cy="5181600"/>
          </a:xfrm>
        </p:spPr>
        <p:txBody>
          <a:bodyPr/>
          <a:lstStyle/>
          <a:p>
            <a:pPr algn="just">
              <a:spcBef>
                <a:spcPts val="0"/>
              </a:spcBef>
              <a:spcAft>
                <a:spcPts val="1200"/>
              </a:spcAft>
              <a:buFont typeface="Arial"/>
              <a:buChar char="•"/>
              <a:defRPr/>
            </a:pPr>
            <a:r>
              <a:rPr lang="en-US" sz="1800" dirty="0" smtClean="0">
                <a:cs typeface="+mn-cs"/>
              </a:rPr>
              <a:t>Filing of Statutory Forms with ROC (within whose territorial jurisdiction the Registered Office of the Company is situated) by the Company within 30 days of the relevant transaction. </a:t>
            </a:r>
          </a:p>
          <a:p>
            <a:pPr lvl="1" algn="just">
              <a:spcBef>
                <a:spcPts val="0"/>
              </a:spcBef>
              <a:spcAft>
                <a:spcPts val="1200"/>
              </a:spcAft>
              <a:buFont typeface="Arial"/>
              <a:buChar char="•"/>
              <a:defRPr/>
            </a:pPr>
            <a:r>
              <a:rPr lang="en-US" sz="1800" dirty="0" smtClean="0">
                <a:cs typeface="+mn-cs"/>
              </a:rPr>
              <a:t>form 8 for registration of mortgage and charge created as security for Assistances other than debentures. </a:t>
            </a:r>
          </a:p>
          <a:p>
            <a:pPr lvl="1" algn="just">
              <a:spcBef>
                <a:spcPts val="0"/>
              </a:spcBef>
              <a:spcAft>
                <a:spcPts val="1200"/>
              </a:spcAft>
              <a:buFont typeface="Arial"/>
              <a:buChar char="•"/>
              <a:defRPr/>
            </a:pPr>
            <a:r>
              <a:rPr lang="en-US" sz="1800" dirty="0" smtClean="0">
                <a:cs typeface="+mn-cs"/>
              </a:rPr>
              <a:t>form 10 for registration of mortgage and charge created as security for Debentures.</a:t>
            </a:r>
          </a:p>
          <a:p>
            <a:pPr lvl="1" algn="just">
              <a:spcBef>
                <a:spcPts val="0"/>
              </a:spcBef>
              <a:spcAft>
                <a:spcPts val="1200"/>
              </a:spcAft>
              <a:buFont typeface="Arial"/>
              <a:buChar char="•"/>
              <a:defRPr/>
            </a:pPr>
            <a:r>
              <a:rPr lang="en-US" sz="1800" dirty="0" smtClean="0">
                <a:cs typeface="+mn-cs"/>
              </a:rPr>
              <a:t>form 17 for registration of satisfaction of mortgage and charge already created pursuant to repayment of the assistance.</a:t>
            </a:r>
          </a:p>
          <a:p>
            <a:pPr algn="just">
              <a:spcBef>
                <a:spcPts val="0"/>
              </a:spcBef>
              <a:spcAft>
                <a:spcPts val="1200"/>
              </a:spcAft>
              <a:buFont typeface="Arial"/>
              <a:buChar char="•"/>
              <a:defRPr/>
            </a:pPr>
            <a:r>
              <a:rPr lang="en-US" sz="1800" dirty="0" smtClean="0">
                <a:cs typeface="+mn-cs"/>
              </a:rPr>
              <a:t>Deposit of documents in the safe custody viz. safe deposit lockers with banks, based on the place of execution. </a:t>
            </a:r>
          </a:p>
          <a:p>
            <a:pPr algn="just">
              <a:spcBef>
                <a:spcPts val="0"/>
              </a:spcBef>
              <a:spcAft>
                <a:spcPts val="1200"/>
              </a:spcAft>
              <a:buFont typeface="Arial"/>
              <a:buChar char="•"/>
              <a:defRPr/>
            </a:pPr>
            <a:r>
              <a:rPr lang="en-US" sz="1800" dirty="0" smtClean="0">
                <a:cs typeface="+mn-cs"/>
              </a:rPr>
              <a:t>Seeking various reports from the company viz. Periodical reports on the asset cover available, interest cover, </a:t>
            </a:r>
            <a:r>
              <a:rPr lang="en-US" sz="1800" dirty="0" err="1" smtClean="0">
                <a:cs typeface="+mn-cs"/>
              </a:rPr>
              <a:t>utilisation</a:t>
            </a:r>
            <a:r>
              <a:rPr lang="en-US" sz="1800" dirty="0" smtClean="0">
                <a:cs typeface="+mn-cs"/>
              </a:rPr>
              <a:t> of funds, change in formation of company, change in composition of Board, default in payment of interest. Complying with SEBI Regulations, etc.  </a:t>
            </a:r>
          </a:p>
        </p:txBody>
      </p:sp>
    </p:spTree>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5779">
                                            <p:txEl>
                                              <p:pRg st="0" end="0"/>
                                            </p:txEl>
                                          </p:spTgt>
                                        </p:tgtEl>
                                        <p:attrNameLst>
                                          <p:attrName>style.visibility</p:attrName>
                                        </p:attrNameLst>
                                      </p:cBhvr>
                                      <p:to>
                                        <p:strVal val="visible"/>
                                      </p:to>
                                    </p:set>
                                    <p:anim calcmode="lin" valueType="num">
                                      <p:cBhvr additive="base">
                                        <p:cTn id="7" dur="500" fill="hold"/>
                                        <p:tgtEl>
                                          <p:spTgt spid="7577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5779">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75779">
                                            <p:txEl>
                                              <p:pRg st="1" end="1"/>
                                            </p:txEl>
                                          </p:spTgt>
                                        </p:tgtEl>
                                        <p:attrNameLst>
                                          <p:attrName>style.visibility</p:attrName>
                                        </p:attrNameLst>
                                      </p:cBhvr>
                                      <p:to>
                                        <p:strVal val="visible"/>
                                      </p:to>
                                    </p:set>
                                    <p:anim calcmode="lin" valueType="num">
                                      <p:cBhvr additive="base">
                                        <p:cTn id="11" dur="500" fill="hold"/>
                                        <p:tgtEl>
                                          <p:spTgt spid="75779">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75779">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75779">
                                            <p:txEl>
                                              <p:pRg st="2" end="2"/>
                                            </p:txEl>
                                          </p:spTgt>
                                        </p:tgtEl>
                                        <p:attrNameLst>
                                          <p:attrName>style.visibility</p:attrName>
                                        </p:attrNameLst>
                                      </p:cBhvr>
                                      <p:to>
                                        <p:strVal val="visible"/>
                                      </p:to>
                                    </p:set>
                                    <p:anim calcmode="lin" valueType="num">
                                      <p:cBhvr additive="base">
                                        <p:cTn id="15" dur="500" fill="hold"/>
                                        <p:tgtEl>
                                          <p:spTgt spid="75779">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75779">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75779">
                                            <p:txEl>
                                              <p:pRg st="3" end="3"/>
                                            </p:txEl>
                                          </p:spTgt>
                                        </p:tgtEl>
                                        <p:attrNameLst>
                                          <p:attrName>style.visibility</p:attrName>
                                        </p:attrNameLst>
                                      </p:cBhvr>
                                      <p:to>
                                        <p:strVal val="visible"/>
                                      </p:to>
                                    </p:set>
                                    <p:anim calcmode="lin" valueType="num">
                                      <p:cBhvr additive="base">
                                        <p:cTn id="19" dur="500" fill="hold"/>
                                        <p:tgtEl>
                                          <p:spTgt spid="75779">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577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5779">
                                            <p:txEl>
                                              <p:pRg st="4" end="4"/>
                                            </p:txEl>
                                          </p:spTgt>
                                        </p:tgtEl>
                                        <p:attrNameLst>
                                          <p:attrName>style.visibility</p:attrName>
                                        </p:attrNameLst>
                                      </p:cBhvr>
                                      <p:to>
                                        <p:strVal val="visible"/>
                                      </p:to>
                                    </p:set>
                                    <p:anim calcmode="lin" valueType="num">
                                      <p:cBhvr additive="base">
                                        <p:cTn id="25" dur="500" fill="hold"/>
                                        <p:tgtEl>
                                          <p:spTgt spid="75779">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577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5779">
                                            <p:txEl>
                                              <p:pRg st="5" end="5"/>
                                            </p:txEl>
                                          </p:spTgt>
                                        </p:tgtEl>
                                        <p:attrNameLst>
                                          <p:attrName>style.visibility</p:attrName>
                                        </p:attrNameLst>
                                      </p:cBhvr>
                                      <p:to>
                                        <p:strVal val="visible"/>
                                      </p:to>
                                    </p:set>
                                    <p:anim calcmode="lin" valueType="num">
                                      <p:cBhvr additive="base">
                                        <p:cTn id="31" dur="500" fill="hold"/>
                                        <p:tgtEl>
                                          <p:spTgt spid="75779">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5779">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79"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533400" y="-25400"/>
            <a:ext cx="8305800" cy="990600"/>
          </a:xfrm>
        </p:spPr>
        <p:txBody>
          <a:bodyPr/>
          <a:lstStyle/>
          <a:p>
            <a:pPr>
              <a:defRPr/>
            </a:pPr>
            <a:r>
              <a:rPr lang="en-US" sz="2800" b="1" u="sng" dirty="0" smtClean="0">
                <a:cs typeface="+mj-cs"/>
              </a:rPr>
              <a:t>Hurdles faced in security creation</a:t>
            </a:r>
          </a:p>
        </p:txBody>
      </p:sp>
      <p:sp>
        <p:nvSpPr>
          <p:cNvPr id="58371" name="Rectangle 3"/>
          <p:cNvSpPr>
            <a:spLocks noGrp="1" noChangeArrowheads="1"/>
          </p:cNvSpPr>
          <p:nvPr>
            <p:ph type="body" idx="1"/>
          </p:nvPr>
        </p:nvSpPr>
        <p:spPr>
          <a:xfrm>
            <a:off x="533400" y="914400"/>
            <a:ext cx="8382000" cy="4953000"/>
          </a:xfrm>
        </p:spPr>
        <p:txBody>
          <a:bodyPr/>
          <a:lstStyle/>
          <a:p>
            <a:pPr marL="0" algn="just">
              <a:spcBef>
                <a:spcPts val="0"/>
              </a:spcBef>
              <a:spcAft>
                <a:spcPts val="1400"/>
              </a:spcAft>
              <a:defRPr/>
            </a:pPr>
            <a:r>
              <a:rPr lang="en-US" sz="2600" dirty="0" smtClean="0">
                <a:cs typeface="+mn-cs"/>
              </a:rPr>
              <a:t>Lack of proper identification of land with marketable title</a:t>
            </a:r>
          </a:p>
          <a:p>
            <a:pPr marL="0" algn="just">
              <a:spcBef>
                <a:spcPts val="0"/>
              </a:spcBef>
              <a:spcAft>
                <a:spcPts val="1400"/>
              </a:spcAft>
              <a:defRPr/>
            </a:pPr>
            <a:r>
              <a:rPr lang="en-US" sz="2600" dirty="0" smtClean="0">
                <a:cs typeface="+mn-cs"/>
              </a:rPr>
              <a:t>Lack of clarity and identification of assets</a:t>
            </a:r>
          </a:p>
          <a:p>
            <a:pPr marL="0" algn="just">
              <a:spcBef>
                <a:spcPts val="0"/>
              </a:spcBef>
              <a:spcAft>
                <a:spcPts val="1400"/>
              </a:spcAft>
              <a:defRPr/>
            </a:pPr>
            <a:r>
              <a:rPr lang="en-US" sz="2600" dirty="0" smtClean="0">
                <a:cs typeface="+mn-cs"/>
              </a:rPr>
              <a:t>Non-availability of valuation of land.</a:t>
            </a:r>
          </a:p>
          <a:p>
            <a:pPr marL="0" algn="just">
              <a:spcBef>
                <a:spcPts val="0"/>
              </a:spcBef>
              <a:spcAft>
                <a:spcPts val="1400"/>
              </a:spcAft>
              <a:defRPr/>
            </a:pPr>
            <a:r>
              <a:rPr lang="en-US" sz="2600" dirty="0" smtClean="0">
                <a:cs typeface="+mn-cs"/>
              </a:rPr>
              <a:t>Agricultural land offered as security</a:t>
            </a:r>
          </a:p>
          <a:p>
            <a:pPr marL="0" algn="just">
              <a:spcBef>
                <a:spcPts val="0"/>
              </a:spcBef>
              <a:spcAft>
                <a:spcPts val="1400"/>
              </a:spcAft>
              <a:defRPr/>
            </a:pPr>
            <a:r>
              <a:rPr lang="en-US" sz="2600" dirty="0" smtClean="0">
                <a:cs typeface="+mn-cs"/>
              </a:rPr>
              <a:t>Non availability of Personal Guarantee.</a:t>
            </a:r>
          </a:p>
          <a:p>
            <a:pPr marL="0" algn="just">
              <a:spcBef>
                <a:spcPts val="0"/>
              </a:spcBef>
              <a:spcAft>
                <a:spcPts val="1400"/>
              </a:spcAft>
              <a:defRPr/>
            </a:pPr>
            <a:r>
              <a:rPr lang="en-US" sz="2600" dirty="0" smtClean="0">
                <a:cs typeface="+mn-cs"/>
              </a:rPr>
              <a:t>Debenture holder directly approaching the company/issuer for change in terms and conditions of security, redemption</a:t>
            </a:r>
          </a:p>
          <a:p>
            <a:pPr marL="0" algn="r">
              <a:spcBef>
                <a:spcPts val="0"/>
              </a:spcBef>
              <a:spcAft>
                <a:spcPts val="1400"/>
              </a:spcAft>
              <a:buFontTx/>
              <a:buNone/>
              <a:defRPr/>
            </a:pPr>
            <a:r>
              <a:rPr lang="en-US" sz="2600" dirty="0" smtClean="0">
                <a:cs typeface="+mn-cs"/>
              </a:rPr>
              <a:t>continued</a:t>
            </a:r>
          </a:p>
        </p:txBody>
      </p:sp>
    </p:spTree>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8371">
                                            <p:txEl>
                                              <p:pRg st="0" end="0"/>
                                            </p:txEl>
                                          </p:spTgt>
                                        </p:tgtEl>
                                        <p:attrNameLst>
                                          <p:attrName>style.visibility</p:attrName>
                                        </p:attrNameLst>
                                      </p:cBhvr>
                                      <p:to>
                                        <p:strVal val="visible"/>
                                      </p:to>
                                    </p:set>
                                    <p:anim calcmode="lin" valueType="num">
                                      <p:cBhvr additive="base">
                                        <p:cTn id="7" dur="500" fill="hold"/>
                                        <p:tgtEl>
                                          <p:spTgt spid="5837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837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8371">
                                            <p:txEl>
                                              <p:pRg st="1" end="1"/>
                                            </p:txEl>
                                          </p:spTgt>
                                        </p:tgtEl>
                                        <p:attrNameLst>
                                          <p:attrName>style.visibility</p:attrName>
                                        </p:attrNameLst>
                                      </p:cBhvr>
                                      <p:to>
                                        <p:strVal val="visible"/>
                                      </p:to>
                                    </p:set>
                                    <p:anim calcmode="lin" valueType="num">
                                      <p:cBhvr additive="base">
                                        <p:cTn id="13" dur="500" fill="hold"/>
                                        <p:tgtEl>
                                          <p:spTgt spid="5837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837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8371">
                                            <p:txEl>
                                              <p:pRg st="2" end="2"/>
                                            </p:txEl>
                                          </p:spTgt>
                                        </p:tgtEl>
                                        <p:attrNameLst>
                                          <p:attrName>style.visibility</p:attrName>
                                        </p:attrNameLst>
                                      </p:cBhvr>
                                      <p:to>
                                        <p:strVal val="visible"/>
                                      </p:to>
                                    </p:set>
                                    <p:anim calcmode="lin" valueType="num">
                                      <p:cBhvr additive="base">
                                        <p:cTn id="19" dur="500" fill="hold"/>
                                        <p:tgtEl>
                                          <p:spTgt spid="5837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837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8371">
                                            <p:txEl>
                                              <p:pRg st="3" end="3"/>
                                            </p:txEl>
                                          </p:spTgt>
                                        </p:tgtEl>
                                        <p:attrNameLst>
                                          <p:attrName>style.visibility</p:attrName>
                                        </p:attrNameLst>
                                      </p:cBhvr>
                                      <p:to>
                                        <p:strVal val="visible"/>
                                      </p:to>
                                    </p:set>
                                    <p:anim calcmode="lin" valueType="num">
                                      <p:cBhvr additive="base">
                                        <p:cTn id="25" dur="500" fill="hold"/>
                                        <p:tgtEl>
                                          <p:spTgt spid="5837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837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8371">
                                            <p:txEl>
                                              <p:pRg st="4" end="4"/>
                                            </p:txEl>
                                          </p:spTgt>
                                        </p:tgtEl>
                                        <p:attrNameLst>
                                          <p:attrName>style.visibility</p:attrName>
                                        </p:attrNameLst>
                                      </p:cBhvr>
                                      <p:to>
                                        <p:strVal val="visible"/>
                                      </p:to>
                                    </p:set>
                                    <p:anim calcmode="lin" valueType="num">
                                      <p:cBhvr additive="base">
                                        <p:cTn id="31" dur="500" fill="hold"/>
                                        <p:tgtEl>
                                          <p:spTgt spid="58371">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837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8371">
                                            <p:txEl>
                                              <p:pRg st="5" end="5"/>
                                            </p:txEl>
                                          </p:spTgt>
                                        </p:tgtEl>
                                        <p:attrNameLst>
                                          <p:attrName>style.visibility</p:attrName>
                                        </p:attrNameLst>
                                      </p:cBhvr>
                                      <p:to>
                                        <p:strVal val="visible"/>
                                      </p:to>
                                    </p:set>
                                    <p:anim calcmode="lin" valueType="num">
                                      <p:cBhvr additive="base">
                                        <p:cTn id="37" dur="500" fill="hold"/>
                                        <p:tgtEl>
                                          <p:spTgt spid="58371">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8371">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8371">
                                            <p:txEl>
                                              <p:pRg st="6" end="6"/>
                                            </p:txEl>
                                          </p:spTgt>
                                        </p:tgtEl>
                                        <p:attrNameLst>
                                          <p:attrName>style.visibility</p:attrName>
                                        </p:attrNameLst>
                                      </p:cBhvr>
                                      <p:to>
                                        <p:strVal val="visible"/>
                                      </p:to>
                                    </p:set>
                                    <p:anim calcmode="lin" valueType="num">
                                      <p:cBhvr additive="base">
                                        <p:cTn id="43" dur="500" fill="hold"/>
                                        <p:tgtEl>
                                          <p:spTgt spid="58371">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8371">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1"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1" name="Rectangle 3"/>
          <p:cNvSpPr>
            <a:spLocks noGrp="1" noChangeArrowheads="1"/>
          </p:cNvSpPr>
          <p:nvPr>
            <p:ph type="body" idx="1"/>
          </p:nvPr>
        </p:nvSpPr>
        <p:spPr>
          <a:xfrm>
            <a:off x="685800" y="1143000"/>
            <a:ext cx="7772400" cy="4114800"/>
          </a:xfrm>
        </p:spPr>
        <p:txBody>
          <a:bodyPr/>
          <a:lstStyle/>
          <a:p>
            <a:pPr algn="ctr">
              <a:buFontTx/>
              <a:buNone/>
              <a:defRPr/>
            </a:pPr>
            <a:endParaRPr lang="en-US" b="1" dirty="0" smtClean="0">
              <a:cs typeface="+mn-cs"/>
            </a:endParaRPr>
          </a:p>
          <a:p>
            <a:pPr algn="ctr">
              <a:buFontTx/>
              <a:buNone/>
              <a:defRPr/>
            </a:pPr>
            <a:endParaRPr lang="en-US" b="1" dirty="0" smtClean="0">
              <a:cs typeface="+mn-cs"/>
            </a:endParaRPr>
          </a:p>
          <a:p>
            <a:pPr algn="ctr">
              <a:buFontTx/>
              <a:buNone/>
              <a:defRPr/>
            </a:pPr>
            <a:r>
              <a:rPr lang="en-US" b="1" dirty="0" smtClean="0">
                <a:cs typeface="+mn-cs"/>
              </a:rPr>
              <a:t>OFFERS </a:t>
            </a:r>
          </a:p>
          <a:p>
            <a:pPr algn="ctr">
              <a:buFontTx/>
              <a:buNone/>
              <a:defRPr/>
            </a:pPr>
            <a:r>
              <a:rPr lang="en-US" b="1" dirty="0" smtClean="0">
                <a:cs typeface="+mn-cs"/>
              </a:rPr>
              <a:t>TRUSTEESHIP SERVICES</a:t>
            </a:r>
          </a:p>
          <a:p>
            <a:pPr algn="ctr">
              <a:buFontTx/>
              <a:buNone/>
              <a:defRPr/>
            </a:pPr>
            <a:r>
              <a:rPr lang="en-US" b="1" dirty="0" smtClean="0">
                <a:cs typeface="+mn-cs"/>
              </a:rPr>
              <a:t>WITH A DIFFERENCE</a:t>
            </a:r>
          </a:p>
          <a:p>
            <a:pPr>
              <a:defRPr/>
            </a:pPr>
            <a:endParaRPr lang="en-US" dirty="0" smtClean="0">
              <a:cs typeface="+mn-cs"/>
            </a:endParaRPr>
          </a:p>
        </p:txBody>
      </p:sp>
    </p:spTree>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7" name="Rectangle 3"/>
          <p:cNvSpPr>
            <a:spLocks noGrp="1" noChangeArrowheads="1"/>
          </p:cNvSpPr>
          <p:nvPr>
            <p:ph type="body" idx="1"/>
          </p:nvPr>
        </p:nvSpPr>
        <p:spPr>
          <a:xfrm>
            <a:off x="533400" y="914400"/>
            <a:ext cx="8382000" cy="5181600"/>
          </a:xfrm>
        </p:spPr>
        <p:txBody>
          <a:bodyPr/>
          <a:lstStyle/>
          <a:p>
            <a:pPr algn="just">
              <a:spcBef>
                <a:spcPts val="0"/>
              </a:spcBef>
              <a:spcAft>
                <a:spcPts val="1400"/>
              </a:spcAft>
              <a:defRPr/>
            </a:pPr>
            <a:r>
              <a:rPr lang="en-US" sz="2600" dirty="0" smtClean="0">
                <a:cs typeface="+mn-cs"/>
              </a:rPr>
              <a:t>In case of movables, detail list of assets are not provided for.</a:t>
            </a:r>
          </a:p>
          <a:p>
            <a:pPr algn="just">
              <a:spcBef>
                <a:spcPts val="0"/>
              </a:spcBef>
              <a:spcAft>
                <a:spcPts val="1400"/>
              </a:spcAft>
              <a:defRPr/>
            </a:pPr>
            <a:r>
              <a:rPr lang="en-US" sz="2600" dirty="0" smtClean="0">
                <a:cs typeface="+mn-cs"/>
              </a:rPr>
              <a:t>The term </a:t>
            </a:r>
            <a:r>
              <a:rPr lang="ja-JP" altLang="en-US" sz="2600" dirty="0" smtClean="0">
                <a:cs typeface="+mn-cs"/>
              </a:rPr>
              <a:t>“</a:t>
            </a:r>
            <a:r>
              <a:rPr lang="en-US" sz="2600" dirty="0" smtClean="0">
                <a:cs typeface="+mn-cs"/>
              </a:rPr>
              <a:t>wherever situated</a:t>
            </a:r>
            <a:r>
              <a:rPr lang="ja-JP" altLang="en-US" sz="2600" dirty="0" smtClean="0">
                <a:cs typeface="+mn-cs"/>
              </a:rPr>
              <a:t>”</a:t>
            </a:r>
            <a:r>
              <a:rPr lang="en-US" sz="2600" dirty="0" smtClean="0">
                <a:cs typeface="+mn-cs"/>
              </a:rPr>
              <a:t> does not signify the exact location of the assets.</a:t>
            </a:r>
          </a:p>
          <a:p>
            <a:pPr algn="just">
              <a:spcBef>
                <a:spcPts val="0"/>
              </a:spcBef>
              <a:spcAft>
                <a:spcPts val="1400"/>
              </a:spcAft>
              <a:defRPr/>
            </a:pPr>
            <a:r>
              <a:rPr lang="en-US" sz="2600" dirty="0" smtClean="0">
                <a:cs typeface="+mn-cs"/>
              </a:rPr>
              <a:t>In case of vehicles under movables, the company usually fails to hypothecate the vehicles with the concerned RTO. </a:t>
            </a:r>
          </a:p>
          <a:p>
            <a:pPr algn="just">
              <a:spcBef>
                <a:spcPts val="0"/>
              </a:spcBef>
              <a:spcAft>
                <a:spcPts val="1400"/>
              </a:spcAft>
              <a:defRPr/>
            </a:pPr>
            <a:r>
              <a:rPr lang="en-US" sz="2600" dirty="0" smtClean="0">
                <a:cs typeface="+mn-cs"/>
              </a:rPr>
              <a:t>Lack of close co-ordination between Lenders and Trustees and sharing of information, wherever necessary.     </a:t>
            </a:r>
          </a:p>
        </p:txBody>
      </p:sp>
      <p:sp>
        <p:nvSpPr>
          <p:cNvPr id="5" name="Rectangle 2"/>
          <p:cNvSpPr>
            <a:spLocks noGrp="1" noChangeArrowheads="1"/>
          </p:cNvSpPr>
          <p:nvPr>
            <p:ph type="title"/>
          </p:nvPr>
        </p:nvSpPr>
        <p:spPr>
          <a:xfrm>
            <a:off x="533400" y="-25400"/>
            <a:ext cx="8305800" cy="990600"/>
          </a:xfrm>
        </p:spPr>
        <p:txBody>
          <a:bodyPr/>
          <a:lstStyle/>
          <a:p>
            <a:pPr>
              <a:defRPr/>
            </a:pPr>
            <a:r>
              <a:rPr lang="en-US" sz="2800" b="1" u="sng" dirty="0" smtClean="0">
                <a:cs typeface="+mj-cs"/>
              </a:rPr>
              <a:t>Hurdles faced in security creation</a:t>
            </a:r>
          </a:p>
        </p:txBody>
      </p:sp>
    </p:spTree>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2947">
                                            <p:txEl>
                                              <p:pRg st="0" end="0"/>
                                            </p:txEl>
                                          </p:spTgt>
                                        </p:tgtEl>
                                        <p:attrNameLst>
                                          <p:attrName>style.visibility</p:attrName>
                                        </p:attrNameLst>
                                      </p:cBhvr>
                                      <p:to>
                                        <p:strVal val="visible"/>
                                      </p:to>
                                    </p:set>
                                    <p:anim calcmode="lin" valueType="num">
                                      <p:cBhvr additive="base">
                                        <p:cTn id="7" dur="500" fill="hold"/>
                                        <p:tgtEl>
                                          <p:spTgt spid="8294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294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2947">
                                            <p:txEl>
                                              <p:pRg st="1" end="1"/>
                                            </p:txEl>
                                          </p:spTgt>
                                        </p:tgtEl>
                                        <p:attrNameLst>
                                          <p:attrName>style.visibility</p:attrName>
                                        </p:attrNameLst>
                                      </p:cBhvr>
                                      <p:to>
                                        <p:strVal val="visible"/>
                                      </p:to>
                                    </p:set>
                                    <p:anim calcmode="lin" valueType="num">
                                      <p:cBhvr additive="base">
                                        <p:cTn id="13" dur="500" fill="hold"/>
                                        <p:tgtEl>
                                          <p:spTgt spid="8294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294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2947">
                                            <p:txEl>
                                              <p:pRg st="2" end="2"/>
                                            </p:txEl>
                                          </p:spTgt>
                                        </p:tgtEl>
                                        <p:attrNameLst>
                                          <p:attrName>style.visibility</p:attrName>
                                        </p:attrNameLst>
                                      </p:cBhvr>
                                      <p:to>
                                        <p:strVal val="visible"/>
                                      </p:to>
                                    </p:set>
                                    <p:anim calcmode="lin" valueType="num">
                                      <p:cBhvr additive="base">
                                        <p:cTn id="19" dur="500" fill="hold"/>
                                        <p:tgtEl>
                                          <p:spTgt spid="8294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294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2947">
                                            <p:txEl>
                                              <p:pRg st="3" end="3"/>
                                            </p:txEl>
                                          </p:spTgt>
                                        </p:tgtEl>
                                        <p:attrNameLst>
                                          <p:attrName>style.visibility</p:attrName>
                                        </p:attrNameLst>
                                      </p:cBhvr>
                                      <p:to>
                                        <p:strVal val="visible"/>
                                      </p:to>
                                    </p:set>
                                    <p:anim calcmode="lin" valueType="num">
                                      <p:cBhvr additive="base">
                                        <p:cTn id="25" dur="500" fill="hold"/>
                                        <p:tgtEl>
                                          <p:spTgt spid="8294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294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47"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41" name="Oval 25"/>
          <p:cNvSpPr>
            <a:spLocks noChangeArrowheads="1"/>
          </p:cNvSpPr>
          <p:nvPr/>
        </p:nvSpPr>
        <p:spPr bwMode="auto">
          <a:xfrm>
            <a:off x="1828800" y="1447800"/>
            <a:ext cx="1676400" cy="990600"/>
          </a:xfrm>
          <a:prstGeom prst="ellipse">
            <a:avLst/>
          </a:prstGeom>
          <a:solidFill>
            <a:schemeClr val="accent1"/>
          </a:solidFill>
          <a:ln w="9525">
            <a:round/>
            <a:headEnd/>
            <a:tailEnd/>
          </a:ln>
          <a:effectLst/>
          <a:scene3d>
            <a:camera prst="legacyObliqueTopRight"/>
            <a:lightRig rig="legacyFlat3" dir="b"/>
          </a:scene3d>
          <a:sp3d extrusionH="430200" prstMaterial="legacyMatte">
            <a:bevelT w="13500" h="13500" prst="angle"/>
            <a:bevelB w="13500" h="13500" prst="angle"/>
            <a:extrusionClr>
              <a:schemeClr val="accent1"/>
            </a:extrusionClr>
          </a:sp3d>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flatTx/>
          </a:bodyPr>
          <a:lstStyle/>
          <a:p>
            <a:pPr>
              <a:defRPr/>
            </a:pPr>
            <a:endParaRPr lang="en-US">
              <a:cs typeface="+mn-cs"/>
            </a:endParaRPr>
          </a:p>
        </p:txBody>
      </p:sp>
      <p:sp>
        <p:nvSpPr>
          <p:cNvPr id="9240" name="Oval 24"/>
          <p:cNvSpPr>
            <a:spLocks noChangeArrowheads="1"/>
          </p:cNvSpPr>
          <p:nvPr/>
        </p:nvSpPr>
        <p:spPr bwMode="auto">
          <a:xfrm>
            <a:off x="685800" y="3124200"/>
            <a:ext cx="1905000" cy="1143000"/>
          </a:xfrm>
          <a:prstGeom prst="ellipse">
            <a:avLst/>
          </a:prstGeom>
          <a:solidFill>
            <a:schemeClr val="accent1"/>
          </a:solidFill>
          <a:ln w="9525">
            <a:round/>
            <a:headEnd/>
            <a:tailEnd/>
          </a:ln>
          <a:effectLst/>
          <a:scene3d>
            <a:camera prst="legacyObliqueTopRight"/>
            <a:lightRig rig="legacyFlat3" dir="b"/>
          </a:scene3d>
          <a:sp3d extrusionH="430200" prstMaterial="legacyMatte">
            <a:bevelT w="13500" h="13500" prst="angle"/>
            <a:bevelB w="13500" h="13500" prst="angle"/>
            <a:extrusionClr>
              <a:schemeClr val="accent1"/>
            </a:extrusionClr>
          </a:sp3d>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flatTx/>
          </a:bodyPr>
          <a:lstStyle/>
          <a:p>
            <a:pPr>
              <a:defRPr/>
            </a:pPr>
            <a:endParaRPr lang="en-US">
              <a:cs typeface="+mn-cs"/>
            </a:endParaRPr>
          </a:p>
        </p:txBody>
      </p:sp>
      <p:sp>
        <p:nvSpPr>
          <p:cNvPr id="9239" name="Oval 23"/>
          <p:cNvSpPr>
            <a:spLocks noChangeArrowheads="1"/>
          </p:cNvSpPr>
          <p:nvPr/>
        </p:nvSpPr>
        <p:spPr bwMode="auto">
          <a:xfrm>
            <a:off x="1371600" y="4953000"/>
            <a:ext cx="1905000" cy="1143000"/>
          </a:xfrm>
          <a:prstGeom prst="ellipse">
            <a:avLst/>
          </a:prstGeom>
          <a:solidFill>
            <a:schemeClr val="accent1"/>
          </a:solidFill>
          <a:ln w="9525">
            <a:round/>
            <a:headEnd/>
            <a:tailEnd/>
          </a:ln>
          <a:effectLst/>
          <a:scene3d>
            <a:camera prst="legacyObliqueTopRight"/>
            <a:lightRig rig="legacyFlat3" dir="b"/>
          </a:scene3d>
          <a:sp3d extrusionH="430200" prstMaterial="legacyMatte">
            <a:bevelT w="13500" h="13500" prst="angle"/>
            <a:bevelB w="13500" h="13500" prst="angle"/>
            <a:extrusionClr>
              <a:schemeClr val="accent1"/>
            </a:extrusionClr>
          </a:sp3d>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flatTx/>
          </a:bodyPr>
          <a:lstStyle/>
          <a:p>
            <a:pPr>
              <a:defRPr/>
            </a:pPr>
            <a:endParaRPr lang="en-US">
              <a:cs typeface="+mn-cs"/>
            </a:endParaRPr>
          </a:p>
        </p:txBody>
      </p:sp>
      <p:sp>
        <p:nvSpPr>
          <p:cNvPr id="9238" name="Oval 22"/>
          <p:cNvSpPr>
            <a:spLocks noChangeArrowheads="1"/>
          </p:cNvSpPr>
          <p:nvPr/>
        </p:nvSpPr>
        <p:spPr bwMode="auto">
          <a:xfrm>
            <a:off x="5410200" y="4953000"/>
            <a:ext cx="1905000" cy="1143000"/>
          </a:xfrm>
          <a:prstGeom prst="ellipse">
            <a:avLst/>
          </a:prstGeom>
          <a:solidFill>
            <a:schemeClr val="accent1"/>
          </a:solidFill>
          <a:ln w="9525">
            <a:round/>
            <a:headEnd/>
            <a:tailEnd/>
          </a:ln>
          <a:effectLst/>
          <a:scene3d>
            <a:camera prst="legacyObliqueTopRight"/>
            <a:lightRig rig="legacyFlat3" dir="b"/>
          </a:scene3d>
          <a:sp3d extrusionH="430200" prstMaterial="legacyMatte">
            <a:bevelT w="13500" h="13500" prst="angle"/>
            <a:bevelB w="13500" h="13500" prst="angle"/>
            <a:extrusionClr>
              <a:schemeClr val="accent1"/>
            </a:extrusionClr>
          </a:sp3d>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flatTx/>
          </a:bodyPr>
          <a:lstStyle/>
          <a:p>
            <a:pPr>
              <a:defRPr/>
            </a:pPr>
            <a:r>
              <a:rPr lang="en-US" sz="1600" b="1">
                <a:cs typeface="+mn-cs"/>
              </a:rPr>
              <a:t>Corporates</a:t>
            </a:r>
          </a:p>
        </p:txBody>
      </p:sp>
      <p:sp>
        <p:nvSpPr>
          <p:cNvPr id="9237" name="Oval 21"/>
          <p:cNvSpPr>
            <a:spLocks noChangeArrowheads="1"/>
          </p:cNvSpPr>
          <p:nvPr/>
        </p:nvSpPr>
        <p:spPr bwMode="auto">
          <a:xfrm>
            <a:off x="6324600" y="3200400"/>
            <a:ext cx="1905000" cy="1143000"/>
          </a:xfrm>
          <a:prstGeom prst="ellipse">
            <a:avLst/>
          </a:prstGeom>
          <a:solidFill>
            <a:schemeClr val="accent1"/>
          </a:solidFill>
          <a:ln w="9525">
            <a:round/>
            <a:headEnd/>
            <a:tailEnd/>
          </a:ln>
          <a:effectLst/>
          <a:scene3d>
            <a:camera prst="legacyObliqueTopRight"/>
            <a:lightRig rig="legacyFlat3" dir="b"/>
          </a:scene3d>
          <a:sp3d extrusionH="430200" prstMaterial="legacyMatte">
            <a:bevelT w="13500" h="13500" prst="angle"/>
            <a:bevelB w="13500" h="13500" prst="angle"/>
            <a:extrusionClr>
              <a:schemeClr val="accent1"/>
            </a:extrusionClr>
          </a:sp3d>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flatTx/>
          </a:bodyPr>
          <a:lstStyle/>
          <a:p>
            <a:pPr>
              <a:defRPr/>
            </a:pPr>
            <a:endParaRPr lang="en-US">
              <a:cs typeface="+mn-cs"/>
            </a:endParaRPr>
          </a:p>
        </p:txBody>
      </p:sp>
      <p:sp>
        <p:nvSpPr>
          <p:cNvPr id="9231" name="Oval 15"/>
          <p:cNvSpPr>
            <a:spLocks noChangeArrowheads="1"/>
          </p:cNvSpPr>
          <p:nvPr/>
        </p:nvSpPr>
        <p:spPr bwMode="auto">
          <a:xfrm>
            <a:off x="5334000" y="1524000"/>
            <a:ext cx="1752600" cy="990600"/>
          </a:xfrm>
          <a:prstGeom prst="ellipse">
            <a:avLst/>
          </a:prstGeom>
          <a:solidFill>
            <a:schemeClr val="accent1"/>
          </a:solidFill>
          <a:ln w="9525">
            <a:round/>
            <a:headEnd/>
            <a:tailEnd/>
          </a:ln>
          <a:effectLst/>
          <a:scene3d>
            <a:camera prst="legacyObliqueTopRight"/>
            <a:lightRig rig="legacyFlat3" dir="b"/>
          </a:scene3d>
          <a:sp3d extrusionH="430200" prstMaterial="legacyMatte">
            <a:bevelT w="13500" h="13500" prst="angle"/>
            <a:bevelB w="13500" h="13500" prst="angle"/>
            <a:extrusionClr>
              <a:schemeClr val="accent1"/>
            </a:extrusionClr>
          </a:sp3d>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flatTx/>
          </a:bodyPr>
          <a:lstStyle/>
          <a:p>
            <a:pPr>
              <a:defRPr/>
            </a:pPr>
            <a:endParaRPr lang="en-US">
              <a:cs typeface="+mn-cs"/>
            </a:endParaRPr>
          </a:p>
        </p:txBody>
      </p:sp>
      <p:sp>
        <p:nvSpPr>
          <p:cNvPr id="9218" name="Rectangle 2"/>
          <p:cNvSpPr>
            <a:spLocks noGrp="1" noChangeArrowheads="1"/>
          </p:cNvSpPr>
          <p:nvPr>
            <p:ph type="title"/>
          </p:nvPr>
        </p:nvSpPr>
        <p:spPr>
          <a:xfrm>
            <a:off x="609600" y="0"/>
            <a:ext cx="7467600" cy="914400"/>
          </a:xfrm>
        </p:spPr>
        <p:txBody>
          <a:bodyPr/>
          <a:lstStyle/>
          <a:p>
            <a:pPr algn="l">
              <a:defRPr/>
            </a:pPr>
            <a:r>
              <a:rPr lang="en-US" sz="2800" b="1" dirty="0" smtClean="0">
                <a:cs typeface="+mj-cs"/>
              </a:rPr>
              <a:t>Target Business Segments</a:t>
            </a:r>
            <a:endParaRPr lang="en-US" dirty="0" smtClean="0">
              <a:cs typeface="+mj-cs"/>
            </a:endParaRPr>
          </a:p>
        </p:txBody>
      </p:sp>
      <p:sp>
        <p:nvSpPr>
          <p:cNvPr id="9219" name="Text Box 3"/>
          <p:cNvSpPr txBox="1">
            <a:spLocks noChangeArrowheads="1"/>
          </p:cNvSpPr>
          <p:nvPr/>
        </p:nvSpPr>
        <p:spPr bwMode="auto">
          <a:xfrm>
            <a:off x="2133600" y="1568450"/>
            <a:ext cx="1219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l">
              <a:lnSpc>
                <a:spcPct val="100000"/>
              </a:lnSpc>
              <a:defRPr/>
            </a:pPr>
            <a:r>
              <a:rPr lang="en-US" sz="1800" b="1">
                <a:cs typeface="+mn-cs"/>
              </a:rPr>
              <a:t>   Banks</a:t>
            </a:r>
            <a:endParaRPr lang="en-US" sz="1800">
              <a:cs typeface="+mn-cs"/>
            </a:endParaRPr>
          </a:p>
        </p:txBody>
      </p:sp>
      <p:sp>
        <p:nvSpPr>
          <p:cNvPr id="9220" name="Text Box 4"/>
          <p:cNvSpPr txBox="1">
            <a:spLocks noChangeArrowheads="1"/>
          </p:cNvSpPr>
          <p:nvPr/>
        </p:nvSpPr>
        <p:spPr bwMode="auto">
          <a:xfrm>
            <a:off x="819150" y="3373438"/>
            <a:ext cx="171608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nSpc>
                <a:spcPct val="100000"/>
              </a:lnSpc>
              <a:defRPr/>
            </a:pPr>
            <a:r>
              <a:rPr lang="en-US" sz="2000" b="1">
                <a:cs typeface="+mn-cs"/>
              </a:rPr>
              <a:t>Venture Fund</a:t>
            </a:r>
          </a:p>
        </p:txBody>
      </p:sp>
      <p:sp>
        <p:nvSpPr>
          <p:cNvPr id="9221" name="Text Box 5"/>
          <p:cNvSpPr txBox="1">
            <a:spLocks noChangeArrowheads="1"/>
          </p:cNvSpPr>
          <p:nvPr/>
        </p:nvSpPr>
        <p:spPr bwMode="auto">
          <a:xfrm>
            <a:off x="1884363" y="5146675"/>
            <a:ext cx="103187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nSpc>
                <a:spcPct val="100000"/>
              </a:lnSpc>
              <a:defRPr/>
            </a:pPr>
            <a:r>
              <a:rPr lang="en-US" sz="2400" b="1">
                <a:cs typeface="+mn-cs"/>
              </a:rPr>
              <a:t>Trusts</a:t>
            </a:r>
          </a:p>
          <a:p>
            <a:pPr>
              <a:lnSpc>
                <a:spcPct val="100000"/>
              </a:lnSpc>
              <a:defRPr/>
            </a:pPr>
            <a:endParaRPr lang="en-US" sz="2400" b="1">
              <a:cs typeface="+mn-cs"/>
            </a:endParaRPr>
          </a:p>
        </p:txBody>
      </p:sp>
      <p:sp>
        <p:nvSpPr>
          <p:cNvPr id="9224" name="Text Box 8"/>
          <p:cNvSpPr txBox="1">
            <a:spLocks noChangeArrowheads="1"/>
          </p:cNvSpPr>
          <p:nvPr/>
        </p:nvSpPr>
        <p:spPr bwMode="auto">
          <a:xfrm>
            <a:off x="6273800" y="3529013"/>
            <a:ext cx="2076450" cy="611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nSpc>
                <a:spcPct val="100000"/>
              </a:lnSpc>
              <a:defRPr/>
            </a:pPr>
            <a:r>
              <a:rPr lang="en-US" sz="1600" b="1">
                <a:cs typeface="+mn-cs"/>
              </a:rPr>
              <a:t>Insurance Companies</a:t>
            </a:r>
          </a:p>
          <a:p>
            <a:pPr>
              <a:lnSpc>
                <a:spcPct val="100000"/>
              </a:lnSpc>
              <a:defRPr/>
            </a:pPr>
            <a:endParaRPr lang="en-US" sz="1800" b="1">
              <a:cs typeface="+mn-cs"/>
            </a:endParaRPr>
          </a:p>
        </p:txBody>
      </p:sp>
      <p:sp>
        <p:nvSpPr>
          <p:cNvPr id="9225" name="Text Box 9"/>
          <p:cNvSpPr txBox="1">
            <a:spLocks noChangeArrowheads="1"/>
          </p:cNvSpPr>
          <p:nvPr/>
        </p:nvSpPr>
        <p:spPr bwMode="auto">
          <a:xfrm>
            <a:off x="5464175" y="1600200"/>
            <a:ext cx="14859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nSpc>
                <a:spcPct val="100000"/>
              </a:lnSpc>
              <a:defRPr/>
            </a:pPr>
            <a:r>
              <a:rPr lang="en-US" sz="1800" b="1">
                <a:cs typeface="+mn-cs"/>
              </a:rPr>
              <a:t>Domestic </a:t>
            </a:r>
          </a:p>
          <a:p>
            <a:pPr>
              <a:lnSpc>
                <a:spcPct val="100000"/>
              </a:lnSpc>
              <a:defRPr/>
            </a:pPr>
            <a:r>
              <a:rPr lang="en-US" sz="1800" b="1">
                <a:cs typeface="+mn-cs"/>
              </a:rPr>
              <a:t>mutual funds</a:t>
            </a:r>
            <a:endParaRPr lang="en-US" sz="2400">
              <a:cs typeface="+mn-cs"/>
            </a:endParaRPr>
          </a:p>
        </p:txBody>
      </p:sp>
      <p:pic>
        <p:nvPicPr>
          <p:cNvPr id="20493" name="Picture 16" descr="OBI018B"/>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24800" y="152400"/>
            <a:ext cx="990600" cy="642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34" name="Line 18"/>
          <p:cNvSpPr>
            <a:spLocks noChangeShapeType="1"/>
          </p:cNvSpPr>
          <p:nvPr/>
        </p:nvSpPr>
        <p:spPr bwMode="auto">
          <a:xfrm flipH="1">
            <a:off x="533400" y="990600"/>
            <a:ext cx="8153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20495" name="AutoShape 19"/>
          <p:cNvSpPr>
            <a:spLocks noChangeArrowheads="1"/>
          </p:cNvSpPr>
          <p:nvPr/>
        </p:nvSpPr>
        <p:spPr bwMode="auto">
          <a:xfrm>
            <a:off x="2895600" y="2057400"/>
            <a:ext cx="3224213" cy="3276600"/>
          </a:xfrm>
          <a:prstGeom prst="sun">
            <a:avLst>
              <a:gd name="adj" fmla="val 25000"/>
            </a:avLst>
          </a:prstGeom>
          <a:solidFill>
            <a:srgbClr val="339933"/>
          </a:solidFill>
          <a:ln>
            <a:noFill/>
          </a:ln>
          <a:effectLst>
            <a:prstShdw prst="shdw17" dist="17961" dir="2700000">
              <a:srgbClr val="1F5C1F">
                <a:alpha val="74997"/>
              </a:srgbClr>
            </a:prstShdw>
          </a:effectLst>
          <a:extLst>
            <a:ext uri="{91240B29-F687-4f45-9708-019B960494DF}">
              <a14:hiddenLine xmlns:a14="http://schemas.microsoft.com/office/drawing/2010/main" w="12700">
                <a:solidFill>
                  <a:schemeClr val="tx1"/>
                </a:solidFill>
                <a:miter lim="800000"/>
                <a:headEnd/>
                <a:tailEnd/>
              </a14:hiddenLine>
            </a:ext>
          </a:extLst>
        </p:spPr>
        <p:txBody>
          <a:bodyPr wrap="none" anchor="ctr"/>
          <a:lstStyle/>
          <a:p>
            <a:r>
              <a:rPr lang="en-US" sz="2400"/>
              <a:t>UTIIAS</a:t>
            </a:r>
            <a:endParaRPr lang="en-US" sz="4400"/>
          </a:p>
        </p:txBody>
      </p:sp>
    </p:spTree>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3" name="Rectangle 3"/>
          <p:cNvSpPr>
            <a:spLocks noGrp="1" noChangeArrowheads="1"/>
          </p:cNvSpPr>
          <p:nvPr>
            <p:ph type="body" idx="1"/>
          </p:nvPr>
        </p:nvSpPr>
        <p:spPr>
          <a:xfrm>
            <a:off x="685800" y="533400"/>
            <a:ext cx="8077200" cy="5334000"/>
          </a:xfrm>
        </p:spPr>
        <p:txBody>
          <a:bodyPr/>
          <a:lstStyle/>
          <a:p>
            <a:pPr algn="ctr">
              <a:lnSpc>
                <a:spcPct val="90000"/>
              </a:lnSpc>
              <a:buFontTx/>
              <a:buNone/>
              <a:defRPr/>
            </a:pPr>
            <a:r>
              <a:rPr lang="en-US" sz="2000" b="1" dirty="0" smtClean="0">
                <a:cs typeface="+mn-cs"/>
              </a:rPr>
              <a:t>Registered Office:</a:t>
            </a:r>
          </a:p>
          <a:p>
            <a:pPr algn="ctr">
              <a:lnSpc>
                <a:spcPct val="90000"/>
              </a:lnSpc>
              <a:buFontTx/>
              <a:buNone/>
              <a:defRPr/>
            </a:pPr>
            <a:r>
              <a:rPr lang="en-US" sz="2000" dirty="0" smtClean="0">
                <a:cs typeface="+mn-cs"/>
              </a:rPr>
              <a:t>UTI Tower,</a:t>
            </a:r>
          </a:p>
          <a:p>
            <a:pPr algn="ctr">
              <a:lnSpc>
                <a:spcPct val="90000"/>
              </a:lnSpc>
              <a:buFontTx/>
              <a:buNone/>
              <a:defRPr/>
            </a:pPr>
            <a:r>
              <a:rPr lang="ja-JP" altLang="en-US" sz="2000" dirty="0" smtClean="0">
                <a:latin typeface="Arial"/>
                <a:cs typeface="+mn-cs"/>
              </a:rPr>
              <a:t>‘</a:t>
            </a:r>
            <a:r>
              <a:rPr lang="en-US" sz="2000" dirty="0" err="1" smtClean="0">
                <a:cs typeface="+mn-cs"/>
              </a:rPr>
              <a:t>Gn</a:t>
            </a:r>
            <a:r>
              <a:rPr lang="ja-JP" altLang="en-US" sz="2000" dirty="0" smtClean="0">
                <a:latin typeface="Arial"/>
                <a:cs typeface="+mn-cs"/>
              </a:rPr>
              <a:t>’</a:t>
            </a:r>
            <a:r>
              <a:rPr lang="en-US" sz="2000" dirty="0" smtClean="0">
                <a:cs typeface="+mn-cs"/>
              </a:rPr>
              <a:t> Block,</a:t>
            </a:r>
          </a:p>
          <a:p>
            <a:pPr algn="ctr">
              <a:lnSpc>
                <a:spcPct val="90000"/>
              </a:lnSpc>
              <a:buFontTx/>
              <a:buNone/>
              <a:defRPr/>
            </a:pPr>
            <a:r>
              <a:rPr lang="en-US" sz="2000" dirty="0" err="1" smtClean="0">
                <a:cs typeface="+mn-cs"/>
              </a:rPr>
              <a:t>Bandra</a:t>
            </a:r>
            <a:r>
              <a:rPr lang="en-US" sz="2000" dirty="0" smtClean="0">
                <a:cs typeface="+mn-cs"/>
              </a:rPr>
              <a:t> </a:t>
            </a:r>
            <a:r>
              <a:rPr lang="en-US" sz="2000" dirty="0" err="1" smtClean="0">
                <a:cs typeface="+mn-cs"/>
              </a:rPr>
              <a:t>Kurla</a:t>
            </a:r>
            <a:r>
              <a:rPr lang="en-US" sz="2000" dirty="0" smtClean="0">
                <a:cs typeface="+mn-cs"/>
              </a:rPr>
              <a:t> Complex,</a:t>
            </a:r>
          </a:p>
          <a:p>
            <a:pPr algn="ctr">
              <a:lnSpc>
                <a:spcPct val="90000"/>
              </a:lnSpc>
              <a:buFontTx/>
              <a:buNone/>
              <a:defRPr/>
            </a:pPr>
            <a:r>
              <a:rPr lang="en-US" sz="2000" dirty="0" err="1" smtClean="0">
                <a:cs typeface="+mn-cs"/>
              </a:rPr>
              <a:t>Bandra</a:t>
            </a:r>
            <a:r>
              <a:rPr lang="en-US" sz="2000" dirty="0" smtClean="0">
                <a:cs typeface="+mn-cs"/>
              </a:rPr>
              <a:t> East,</a:t>
            </a:r>
          </a:p>
          <a:p>
            <a:pPr algn="ctr">
              <a:lnSpc>
                <a:spcPct val="90000"/>
              </a:lnSpc>
              <a:buFontTx/>
              <a:buNone/>
              <a:defRPr/>
            </a:pPr>
            <a:r>
              <a:rPr lang="en-US" sz="2000" dirty="0" smtClean="0">
                <a:cs typeface="+mn-cs"/>
              </a:rPr>
              <a:t>Mumbai 400 051</a:t>
            </a:r>
          </a:p>
          <a:p>
            <a:pPr algn="ctr">
              <a:lnSpc>
                <a:spcPct val="90000"/>
              </a:lnSpc>
              <a:buFontTx/>
              <a:buNone/>
              <a:defRPr/>
            </a:pPr>
            <a:endParaRPr lang="en-US" sz="2000" dirty="0" smtClean="0">
              <a:cs typeface="+mn-cs"/>
            </a:endParaRPr>
          </a:p>
          <a:p>
            <a:pPr algn="ctr">
              <a:lnSpc>
                <a:spcPct val="90000"/>
              </a:lnSpc>
              <a:buFontTx/>
              <a:buNone/>
              <a:defRPr/>
            </a:pPr>
            <a:r>
              <a:rPr lang="en-US" sz="2000" b="1" dirty="0" smtClean="0">
                <a:cs typeface="+mn-cs"/>
              </a:rPr>
              <a:t>Administrative Office:</a:t>
            </a:r>
          </a:p>
          <a:p>
            <a:pPr algn="ctr">
              <a:lnSpc>
                <a:spcPct val="90000"/>
              </a:lnSpc>
              <a:buFontTx/>
              <a:buNone/>
              <a:defRPr/>
            </a:pPr>
            <a:r>
              <a:rPr lang="en-US" sz="2000" dirty="0" smtClean="0">
                <a:cs typeface="+mn-cs"/>
              </a:rPr>
              <a:t>Unit No.2, Block B, 1</a:t>
            </a:r>
            <a:r>
              <a:rPr lang="en-US" sz="2000" baseline="30000" dirty="0" smtClean="0">
                <a:cs typeface="+mn-cs"/>
              </a:rPr>
              <a:t>st</a:t>
            </a:r>
            <a:r>
              <a:rPr lang="en-US" sz="2000" dirty="0" smtClean="0">
                <a:cs typeface="+mn-cs"/>
              </a:rPr>
              <a:t> Floor,</a:t>
            </a:r>
          </a:p>
          <a:p>
            <a:pPr algn="ctr">
              <a:lnSpc>
                <a:spcPct val="90000"/>
              </a:lnSpc>
              <a:buFontTx/>
              <a:buNone/>
              <a:defRPr/>
            </a:pPr>
            <a:r>
              <a:rPr lang="en-US" sz="2000" dirty="0" smtClean="0">
                <a:cs typeface="+mn-cs"/>
              </a:rPr>
              <a:t>JVPD Scheme,</a:t>
            </a:r>
          </a:p>
          <a:p>
            <a:pPr algn="ctr">
              <a:lnSpc>
                <a:spcPct val="90000"/>
              </a:lnSpc>
              <a:buFontTx/>
              <a:buNone/>
              <a:defRPr/>
            </a:pPr>
            <a:r>
              <a:rPr lang="en-US" sz="2000" dirty="0" err="1" smtClean="0">
                <a:cs typeface="+mn-cs"/>
              </a:rPr>
              <a:t>Gulmohar</a:t>
            </a:r>
            <a:r>
              <a:rPr lang="en-US" sz="2000" dirty="0" smtClean="0">
                <a:cs typeface="+mn-cs"/>
              </a:rPr>
              <a:t> Cross Road No.9,</a:t>
            </a:r>
          </a:p>
          <a:p>
            <a:pPr algn="ctr">
              <a:lnSpc>
                <a:spcPct val="90000"/>
              </a:lnSpc>
              <a:buFontTx/>
              <a:buNone/>
              <a:defRPr/>
            </a:pPr>
            <a:r>
              <a:rPr lang="en-US" sz="2000" dirty="0" err="1" smtClean="0">
                <a:cs typeface="+mn-cs"/>
              </a:rPr>
              <a:t>Andheri</a:t>
            </a:r>
            <a:r>
              <a:rPr lang="en-US" sz="2000" dirty="0" smtClean="0">
                <a:cs typeface="+mn-cs"/>
              </a:rPr>
              <a:t> West,</a:t>
            </a:r>
          </a:p>
          <a:p>
            <a:pPr algn="ctr">
              <a:lnSpc>
                <a:spcPct val="90000"/>
              </a:lnSpc>
              <a:buFontTx/>
              <a:buNone/>
              <a:defRPr/>
            </a:pPr>
            <a:r>
              <a:rPr lang="en-US" sz="2000" dirty="0" smtClean="0">
                <a:cs typeface="+mn-cs"/>
              </a:rPr>
              <a:t>Mumbai 400 049</a:t>
            </a:r>
          </a:p>
          <a:p>
            <a:pPr algn="ctr">
              <a:lnSpc>
                <a:spcPct val="90000"/>
              </a:lnSpc>
              <a:buFontTx/>
              <a:buNone/>
              <a:defRPr/>
            </a:pPr>
            <a:r>
              <a:rPr lang="en-US" sz="2000" dirty="0" smtClean="0">
                <a:cs typeface="+mn-cs"/>
              </a:rPr>
              <a:t>Tel.: 022 26285289, 26282234,26282265</a:t>
            </a:r>
          </a:p>
          <a:p>
            <a:pPr algn="ctr">
              <a:lnSpc>
                <a:spcPct val="90000"/>
              </a:lnSpc>
              <a:buFontTx/>
              <a:buNone/>
              <a:defRPr/>
            </a:pPr>
            <a:r>
              <a:rPr lang="en-US" sz="2000" dirty="0" smtClean="0">
                <a:cs typeface="+mn-cs"/>
              </a:rPr>
              <a:t>Fax : 022 26285239</a:t>
            </a:r>
          </a:p>
          <a:p>
            <a:pPr algn="ctr">
              <a:lnSpc>
                <a:spcPct val="90000"/>
              </a:lnSpc>
              <a:buFontTx/>
              <a:buNone/>
              <a:defRPr/>
            </a:pPr>
            <a:endParaRPr lang="en-US" sz="2000" dirty="0" smtClean="0">
              <a:cs typeface="+mn-cs"/>
            </a:endParaRPr>
          </a:p>
        </p:txBody>
      </p:sp>
    </p:spTree>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9" name="Rectangle 3"/>
          <p:cNvSpPr>
            <a:spLocks noGrp="1" noChangeArrowheads="1"/>
          </p:cNvSpPr>
          <p:nvPr>
            <p:ph type="body" idx="1"/>
          </p:nvPr>
        </p:nvSpPr>
        <p:spPr>
          <a:xfrm>
            <a:off x="685800" y="762000"/>
            <a:ext cx="7772400" cy="4114800"/>
          </a:xfrm>
        </p:spPr>
        <p:txBody>
          <a:bodyPr/>
          <a:lstStyle/>
          <a:p>
            <a:pPr algn="ctr">
              <a:buFontTx/>
              <a:buNone/>
              <a:defRPr/>
            </a:pPr>
            <a:endParaRPr lang="en-US" dirty="0" smtClean="0">
              <a:cs typeface="+mn-cs"/>
            </a:endParaRPr>
          </a:p>
          <a:p>
            <a:pPr algn="ctr">
              <a:buFontTx/>
              <a:buNone/>
              <a:defRPr/>
            </a:pPr>
            <a:endParaRPr lang="en-US" dirty="0" smtClean="0">
              <a:cs typeface="+mn-cs"/>
            </a:endParaRPr>
          </a:p>
          <a:p>
            <a:pPr algn="ctr">
              <a:buFontTx/>
              <a:buNone/>
              <a:defRPr/>
            </a:pPr>
            <a:endParaRPr lang="en-US" dirty="0" smtClean="0">
              <a:cs typeface="+mn-cs"/>
            </a:endParaRPr>
          </a:p>
          <a:p>
            <a:pPr algn="ctr">
              <a:buFontTx/>
              <a:buNone/>
              <a:defRPr/>
            </a:pPr>
            <a:r>
              <a:rPr lang="en-US" sz="5400" dirty="0" smtClean="0">
                <a:latin typeface="Monotype Corsiva" charset="0"/>
                <a:cs typeface="+mn-cs"/>
              </a:rPr>
              <a:t>Thank you</a:t>
            </a:r>
          </a:p>
        </p:txBody>
      </p:sp>
    </p:spTree>
  </p:cSld>
  <p:clrMapOvr>
    <a:masterClrMapping/>
  </p:clrMapOvr>
  <mc:AlternateContent xmlns:mc="http://schemas.openxmlformats.org/markup-compatibility/2006">
    <mc:Choice xmlns:p14="http://schemas.microsoft.com/office/powerpoint/2010/main" Requires="p14">
      <p:transition spd="slow" p14:dur="800">
        <p14:flythrough/>
      </p:transition>
    </mc:Choice>
    <mc:Fallback>
      <p:transition xmlns:p14="http://schemas.microsoft.com/office/powerpoint/2010/main" spd="slow">
        <p:fade/>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762000" y="0"/>
            <a:ext cx="7772400" cy="1143000"/>
          </a:xfrm>
        </p:spPr>
        <p:txBody>
          <a:bodyPr/>
          <a:lstStyle/>
          <a:p>
            <a:pPr>
              <a:defRPr/>
            </a:pPr>
            <a:r>
              <a:rPr lang="en-US" sz="4000" dirty="0" smtClean="0">
                <a:cs typeface="+mj-cs"/>
              </a:rPr>
              <a:t/>
            </a:r>
            <a:br>
              <a:rPr lang="en-US" sz="4000" dirty="0" smtClean="0">
                <a:cs typeface="+mj-cs"/>
              </a:rPr>
            </a:br>
            <a:r>
              <a:rPr lang="en-US" sz="4000" b="1" u="sng" dirty="0" smtClean="0">
                <a:cs typeface="+mj-cs"/>
              </a:rPr>
              <a:t>Vision</a:t>
            </a:r>
            <a:r>
              <a:rPr lang="en-US" sz="4000" b="1" dirty="0" smtClean="0">
                <a:cs typeface="+mj-cs"/>
              </a:rPr>
              <a:t/>
            </a:r>
            <a:br>
              <a:rPr lang="en-US" sz="4000" b="1" dirty="0" smtClean="0">
                <a:cs typeface="+mj-cs"/>
              </a:rPr>
            </a:br>
            <a:endParaRPr lang="en-US" sz="4000" b="1" dirty="0" smtClean="0">
              <a:cs typeface="+mj-cs"/>
            </a:endParaRPr>
          </a:p>
        </p:txBody>
      </p:sp>
      <p:sp>
        <p:nvSpPr>
          <p:cNvPr id="83971" name="Rectangle 3"/>
          <p:cNvSpPr>
            <a:spLocks noGrp="1" noChangeArrowheads="1"/>
          </p:cNvSpPr>
          <p:nvPr>
            <p:ph type="body" idx="1"/>
          </p:nvPr>
        </p:nvSpPr>
        <p:spPr>
          <a:xfrm>
            <a:off x="685800" y="2514600"/>
            <a:ext cx="7391400" cy="3505200"/>
          </a:xfrm>
        </p:spPr>
        <p:txBody>
          <a:bodyPr/>
          <a:lstStyle/>
          <a:p>
            <a:pPr algn="ctr">
              <a:buFontTx/>
              <a:buNone/>
              <a:defRPr/>
            </a:pPr>
            <a:r>
              <a:rPr lang="en-US" sz="3600" b="1" smtClean="0">
                <a:cs typeface="+mn-cs"/>
              </a:rPr>
              <a:t>Preferred Destination of Quality Service Seekers</a:t>
            </a:r>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a:xfrm>
            <a:off x="685800" y="0"/>
            <a:ext cx="7772400" cy="1143000"/>
          </a:xfrm>
        </p:spPr>
        <p:txBody>
          <a:bodyPr/>
          <a:lstStyle/>
          <a:p>
            <a:pPr>
              <a:defRPr/>
            </a:pPr>
            <a:r>
              <a:rPr lang="en-US" sz="4000" dirty="0" smtClean="0">
                <a:cs typeface="+mj-cs"/>
              </a:rPr>
              <a:t/>
            </a:r>
            <a:br>
              <a:rPr lang="en-US" sz="4000" dirty="0" smtClean="0">
                <a:cs typeface="+mj-cs"/>
              </a:rPr>
            </a:br>
            <a:r>
              <a:rPr lang="en-US" sz="4000" b="1" u="sng" dirty="0" smtClean="0">
                <a:cs typeface="+mj-cs"/>
              </a:rPr>
              <a:t>Mission</a:t>
            </a:r>
            <a:br>
              <a:rPr lang="en-US" sz="4000" b="1" u="sng" dirty="0" smtClean="0">
                <a:cs typeface="+mj-cs"/>
              </a:rPr>
            </a:br>
            <a:endParaRPr lang="en-US" sz="4000" b="1" u="sng" dirty="0" smtClean="0">
              <a:cs typeface="+mj-cs"/>
            </a:endParaRPr>
          </a:p>
        </p:txBody>
      </p:sp>
      <p:sp>
        <p:nvSpPr>
          <p:cNvPr id="84995" name="Rectangle 3"/>
          <p:cNvSpPr>
            <a:spLocks noGrp="1" noChangeArrowheads="1"/>
          </p:cNvSpPr>
          <p:nvPr>
            <p:ph type="body" idx="1"/>
          </p:nvPr>
        </p:nvSpPr>
        <p:spPr/>
        <p:txBody>
          <a:bodyPr/>
          <a:lstStyle/>
          <a:p>
            <a:pPr algn="just">
              <a:buFontTx/>
              <a:buNone/>
              <a:defRPr/>
            </a:pPr>
            <a:r>
              <a:rPr lang="en-US" b="1" smtClean="0">
                <a:cs typeface="+mn-cs"/>
              </a:rPr>
              <a:t>   To offer time bound quality service powered by committed and experienced human resource and driven by technology, professional knowledge and ethical standard.</a:t>
            </a:r>
          </a:p>
          <a:p>
            <a:pPr>
              <a:defRPr/>
            </a:pPr>
            <a:endParaRPr lang="en-US" smtClean="0">
              <a:cs typeface="+mn-cs"/>
            </a:endParaRPr>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Rectangle 3"/>
          <p:cNvSpPr>
            <a:spLocks noGrp="1" noChangeArrowheads="1"/>
          </p:cNvSpPr>
          <p:nvPr>
            <p:ph type="body" idx="1"/>
          </p:nvPr>
        </p:nvSpPr>
        <p:spPr>
          <a:xfrm>
            <a:off x="609600" y="762000"/>
            <a:ext cx="7772400" cy="4572000"/>
          </a:xfrm>
        </p:spPr>
        <p:txBody>
          <a:bodyPr/>
          <a:lstStyle/>
          <a:p>
            <a:pPr>
              <a:lnSpc>
                <a:spcPct val="80000"/>
              </a:lnSpc>
              <a:spcAft>
                <a:spcPts val="1000"/>
              </a:spcAft>
              <a:defRPr/>
            </a:pPr>
            <a:r>
              <a:rPr lang="en-US" sz="2800" b="1" dirty="0" smtClean="0">
                <a:cs typeface="+mn-cs"/>
              </a:rPr>
              <a:t>Formation of the Company</a:t>
            </a:r>
          </a:p>
          <a:p>
            <a:pPr>
              <a:lnSpc>
                <a:spcPct val="80000"/>
              </a:lnSpc>
              <a:spcAft>
                <a:spcPts val="1000"/>
              </a:spcAft>
              <a:defRPr/>
            </a:pPr>
            <a:r>
              <a:rPr lang="en-US" sz="2800" b="1" dirty="0" smtClean="0">
                <a:cs typeface="+mn-cs"/>
              </a:rPr>
              <a:t>Entry Of UTIIAS into Trusteeship Activity</a:t>
            </a:r>
          </a:p>
          <a:p>
            <a:pPr>
              <a:lnSpc>
                <a:spcPct val="80000"/>
              </a:lnSpc>
              <a:spcAft>
                <a:spcPts val="1000"/>
              </a:spcAft>
              <a:defRPr/>
            </a:pPr>
            <a:r>
              <a:rPr lang="en-US" sz="2800" b="1" dirty="0" smtClean="0">
                <a:cs typeface="+mn-cs"/>
              </a:rPr>
              <a:t>Board of Directors of the Company</a:t>
            </a:r>
          </a:p>
          <a:p>
            <a:pPr>
              <a:lnSpc>
                <a:spcPct val="80000"/>
              </a:lnSpc>
              <a:spcAft>
                <a:spcPts val="1000"/>
              </a:spcAft>
              <a:defRPr/>
            </a:pPr>
            <a:r>
              <a:rPr lang="en-US" sz="2800" b="1" dirty="0" smtClean="0">
                <a:cs typeface="+mn-cs"/>
              </a:rPr>
              <a:t>Salient Features and Services of </a:t>
            </a:r>
            <a:r>
              <a:rPr lang="en-US" sz="2800" b="1" dirty="0" err="1" smtClean="0">
                <a:cs typeface="+mn-cs"/>
              </a:rPr>
              <a:t>Organisation</a:t>
            </a:r>
            <a:endParaRPr lang="en-US" sz="2800" b="1" dirty="0" smtClean="0">
              <a:cs typeface="+mn-cs"/>
            </a:endParaRPr>
          </a:p>
          <a:p>
            <a:pPr>
              <a:lnSpc>
                <a:spcPct val="80000"/>
              </a:lnSpc>
              <a:spcAft>
                <a:spcPts val="1000"/>
              </a:spcAft>
              <a:defRPr/>
            </a:pPr>
            <a:r>
              <a:rPr lang="en-US" sz="2800" b="1" dirty="0" smtClean="0">
                <a:cs typeface="+mn-cs"/>
              </a:rPr>
              <a:t>Security creation – processes</a:t>
            </a:r>
          </a:p>
          <a:p>
            <a:pPr>
              <a:lnSpc>
                <a:spcPct val="80000"/>
              </a:lnSpc>
              <a:spcAft>
                <a:spcPts val="1000"/>
              </a:spcAft>
              <a:defRPr/>
            </a:pPr>
            <a:r>
              <a:rPr lang="en-US" sz="2800" b="1" dirty="0" smtClean="0">
                <a:cs typeface="+mn-cs"/>
              </a:rPr>
              <a:t>Compliance </a:t>
            </a:r>
          </a:p>
          <a:p>
            <a:pPr>
              <a:lnSpc>
                <a:spcPct val="80000"/>
              </a:lnSpc>
              <a:spcAft>
                <a:spcPts val="1000"/>
              </a:spcAft>
              <a:defRPr/>
            </a:pPr>
            <a:r>
              <a:rPr lang="en-US" sz="2800" b="1" dirty="0" smtClean="0">
                <a:cs typeface="+mn-cs"/>
              </a:rPr>
              <a:t>Execution of Documentation</a:t>
            </a:r>
          </a:p>
          <a:p>
            <a:pPr>
              <a:lnSpc>
                <a:spcPct val="80000"/>
              </a:lnSpc>
              <a:spcAft>
                <a:spcPts val="1000"/>
              </a:spcAft>
              <a:defRPr/>
            </a:pPr>
            <a:r>
              <a:rPr lang="en-US" sz="2800" b="1" dirty="0" smtClean="0">
                <a:cs typeface="+mn-cs"/>
              </a:rPr>
              <a:t>Post security creation activity</a:t>
            </a:r>
          </a:p>
          <a:p>
            <a:pPr>
              <a:lnSpc>
                <a:spcPct val="80000"/>
              </a:lnSpc>
              <a:spcAft>
                <a:spcPts val="1000"/>
              </a:spcAft>
              <a:defRPr/>
            </a:pPr>
            <a:r>
              <a:rPr lang="en-US" sz="2800" b="1" dirty="0" smtClean="0">
                <a:cs typeface="+mn-cs"/>
              </a:rPr>
              <a:t>Hurdles faced in security creation</a:t>
            </a:r>
          </a:p>
          <a:p>
            <a:pPr>
              <a:lnSpc>
                <a:spcPct val="80000"/>
              </a:lnSpc>
              <a:defRPr/>
            </a:pPr>
            <a:endParaRPr lang="en-US" sz="2800" b="1" dirty="0" smtClean="0">
              <a:cs typeface="+mn-cs"/>
            </a:endParaRPr>
          </a:p>
          <a:p>
            <a:pPr>
              <a:lnSpc>
                <a:spcPct val="80000"/>
              </a:lnSpc>
              <a:defRPr/>
            </a:pPr>
            <a:endParaRPr lang="en-US" sz="2800" dirty="0" smtClean="0">
              <a:cs typeface="+mn-cs"/>
            </a:endParaRPr>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9875">
                                            <p:txEl>
                                              <p:pRg st="0" end="0"/>
                                            </p:txEl>
                                          </p:spTgt>
                                        </p:tgtEl>
                                        <p:attrNameLst>
                                          <p:attrName>style.visibility</p:attrName>
                                        </p:attrNameLst>
                                      </p:cBhvr>
                                      <p:to>
                                        <p:strVal val="visible"/>
                                      </p:to>
                                    </p:set>
                                    <p:anim calcmode="lin" valueType="num">
                                      <p:cBhvr additive="base">
                                        <p:cTn id="7" dur="500" fill="hold"/>
                                        <p:tgtEl>
                                          <p:spTgt spid="7987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987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9875">
                                            <p:txEl>
                                              <p:pRg st="1" end="1"/>
                                            </p:txEl>
                                          </p:spTgt>
                                        </p:tgtEl>
                                        <p:attrNameLst>
                                          <p:attrName>style.visibility</p:attrName>
                                        </p:attrNameLst>
                                      </p:cBhvr>
                                      <p:to>
                                        <p:strVal val="visible"/>
                                      </p:to>
                                    </p:set>
                                    <p:anim calcmode="lin" valueType="num">
                                      <p:cBhvr additive="base">
                                        <p:cTn id="13" dur="500" fill="hold"/>
                                        <p:tgtEl>
                                          <p:spTgt spid="7987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987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9875">
                                            <p:txEl>
                                              <p:pRg st="2" end="2"/>
                                            </p:txEl>
                                          </p:spTgt>
                                        </p:tgtEl>
                                        <p:attrNameLst>
                                          <p:attrName>style.visibility</p:attrName>
                                        </p:attrNameLst>
                                      </p:cBhvr>
                                      <p:to>
                                        <p:strVal val="visible"/>
                                      </p:to>
                                    </p:set>
                                    <p:anim calcmode="lin" valueType="num">
                                      <p:cBhvr additive="base">
                                        <p:cTn id="19" dur="500" fill="hold"/>
                                        <p:tgtEl>
                                          <p:spTgt spid="7987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987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9875">
                                            <p:txEl>
                                              <p:pRg st="3" end="3"/>
                                            </p:txEl>
                                          </p:spTgt>
                                        </p:tgtEl>
                                        <p:attrNameLst>
                                          <p:attrName>style.visibility</p:attrName>
                                        </p:attrNameLst>
                                      </p:cBhvr>
                                      <p:to>
                                        <p:strVal val="visible"/>
                                      </p:to>
                                    </p:set>
                                    <p:anim calcmode="lin" valueType="num">
                                      <p:cBhvr additive="base">
                                        <p:cTn id="25" dur="500" fill="hold"/>
                                        <p:tgtEl>
                                          <p:spTgt spid="7987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987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9875">
                                            <p:txEl>
                                              <p:pRg st="4" end="4"/>
                                            </p:txEl>
                                          </p:spTgt>
                                        </p:tgtEl>
                                        <p:attrNameLst>
                                          <p:attrName>style.visibility</p:attrName>
                                        </p:attrNameLst>
                                      </p:cBhvr>
                                      <p:to>
                                        <p:strVal val="visible"/>
                                      </p:to>
                                    </p:set>
                                    <p:anim calcmode="lin" valueType="num">
                                      <p:cBhvr additive="base">
                                        <p:cTn id="31" dur="500" fill="hold"/>
                                        <p:tgtEl>
                                          <p:spTgt spid="7987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987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9875">
                                            <p:txEl>
                                              <p:pRg st="5" end="5"/>
                                            </p:txEl>
                                          </p:spTgt>
                                        </p:tgtEl>
                                        <p:attrNameLst>
                                          <p:attrName>style.visibility</p:attrName>
                                        </p:attrNameLst>
                                      </p:cBhvr>
                                      <p:to>
                                        <p:strVal val="visible"/>
                                      </p:to>
                                    </p:set>
                                    <p:anim calcmode="lin" valueType="num">
                                      <p:cBhvr additive="base">
                                        <p:cTn id="37" dur="500" fill="hold"/>
                                        <p:tgtEl>
                                          <p:spTgt spid="7987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987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79875">
                                            <p:txEl>
                                              <p:pRg st="6" end="6"/>
                                            </p:txEl>
                                          </p:spTgt>
                                        </p:tgtEl>
                                        <p:attrNameLst>
                                          <p:attrName>style.visibility</p:attrName>
                                        </p:attrNameLst>
                                      </p:cBhvr>
                                      <p:to>
                                        <p:strVal val="visible"/>
                                      </p:to>
                                    </p:set>
                                    <p:anim calcmode="lin" valueType="num">
                                      <p:cBhvr additive="base">
                                        <p:cTn id="43" dur="500" fill="hold"/>
                                        <p:tgtEl>
                                          <p:spTgt spid="7987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7987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79875">
                                            <p:txEl>
                                              <p:pRg st="7" end="7"/>
                                            </p:txEl>
                                          </p:spTgt>
                                        </p:tgtEl>
                                        <p:attrNameLst>
                                          <p:attrName>style.visibility</p:attrName>
                                        </p:attrNameLst>
                                      </p:cBhvr>
                                      <p:to>
                                        <p:strVal val="visible"/>
                                      </p:to>
                                    </p:set>
                                    <p:anim calcmode="lin" valueType="num">
                                      <p:cBhvr additive="base">
                                        <p:cTn id="49" dur="500" fill="hold"/>
                                        <p:tgtEl>
                                          <p:spTgt spid="79875">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79875">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79875">
                                            <p:txEl>
                                              <p:pRg st="8" end="8"/>
                                            </p:txEl>
                                          </p:spTgt>
                                        </p:tgtEl>
                                        <p:attrNameLst>
                                          <p:attrName>style.visibility</p:attrName>
                                        </p:attrNameLst>
                                      </p:cBhvr>
                                      <p:to>
                                        <p:strVal val="visible"/>
                                      </p:to>
                                    </p:set>
                                    <p:anim calcmode="lin" valueType="num">
                                      <p:cBhvr additive="base">
                                        <p:cTn id="55" dur="500" fill="hold"/>
                                        <p:tgtEl>
                                          <p:spTgt spid="79875">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79875">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23" name="Rectangle 1035"/>
          <p:cNvSpPr>
            <a:spLocks noChangeArrowheads="1"/>
          </p:cNvSpPr>
          <p:nvPr/>
        </p:nvSpPr>
        <p:spPr bwMode="auto">
          <a:xfrm>
            <a:off x="5105400" y="2819400"/>
            <a:ext cx="2971800" cy="2895600"/>
          </a:xfrm>
          <a:prstGeom prst="rect">
            <a:avLst/>
          </a:prstGeom>
          <a:noFill/>
          <a:ln w="9525">
            <a:solidFill>
              <a:srgbClr val="339966"/>
            </a:solidFill>
            <a:miter lim="800000"/>
            <a:headEnd/>
            <a:tailEnd/>
          </a:ln>
          <a:effectLst/>
          <a:scene3d>
            <a:camera prst="legacyObliqueTopRight"/>
            <a:lightRig rig="legacyFlat3" dir="b"/>
          </a:scene3d>
          <a:sp3d extrusionH="430200" prstMaterial="legacyMatte">
            <a:bevelT w="13500" h="13500" prst="angle"/>
            <a:bevelB w="13500" h="13500" prst="angle"/>
            <a:extrusionClr>
              <a:srgbClr val="339966"/>
            </a:extrusionClr>
          </a:sp3d>
          <a:extLst>
            <a:ext uri="{909E8E84-426E-40dd-AFC4-6F175D3DCCD1}">
              <a14:hiddenFill xmlns:a14="http://schemas.microsoft.com/office/drawing/2010/main">
                <a:solidFill>
                  <a:srgbClr val="CCFFCC"/>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flatTx/>
          </a:bodyPr>
          <a:lstStyle/>
          <a:p>
            <a:pPr>
              <a:defRPr/>
            </a:pPr>
            <a:endParaRPr lang="en-US">
              <a:cs typeface="+mn-cs"/>
            </a:endParaRPr>
          </a:p>
        </p:txBody>
      </p:sp>
      <p:sp>
        <p:nvSpPr>
          <p:cNvPr id="13314" name="Rectangle 1026"/>
          <p:cNvSpPr>
            <a:spLocks noGrp="1" noChangeArrowheads="1"/>
          </p:cNvSpPr>
          <p:nvPr>
            <p:ph type="title"/>
          </p:nvPr>
        </p:nvSpPr>
        <p:spPr>
          <a:xfrm>
            <a:off x="685800" y="25400"/>
            <a:ext cx="7848600" cy="990600"/>
          </a:xfrm>
        </p:spPr>
        <p:txBody>
          <a:bodyPr/>
          <a:lstStyle/>
          <a:p>
            <a:pPr>
              <a:defRPr/>
            </a:pPr>
            <a:r>
              <a:rPr lang="en-US" sz="4000" b="1" dirty="0" smtClean="0">
                <a:cs typeface="+mj-cs"/>
              </a:rPr>
              <a:t>UTIIAS : Formation of the Company</a:t>
            </a:r>
            <a:endParaRPr lang="en-US" sz="4000" dirty="0" smtClean="0">
              <a:cs typeface="+mj-cs"/>
            </a:endParaRPr>
          </a:p>
        </p:txBody>
      </p:sp>
      <p:sp>
        <p:nvSpPr>
          <p:cNvPr id="13315" name="Rectangle 1027"/>
          <p:cNvSpPr>
            <a:spLocks noGrp="1" noChangeArrowheads="1"/>
          </p:cNvSpPr>
          <p:nvPr>
            <p:ph type="body" idx="1"/>
          </p:nvPr>
        </p:nvSpPr>
        <p:spPr>
          <a:xfrm>
            <a:off x="609600" y="1295400"/>
            <a:ext cx="8153400" cy="1905000"/>
          </a:xfrm>
        </p:spPr>
        <p:txBody>
          <a:bodyPr/>
          <a:lstStyle/>
          <a:p>
            <a:pPr>
              <a:spcBef>
                <a:spcPts val="0"/>
              </a:spcBef>
              <a:spcAft>
                <a:spcPts val="1400"/>
              </a:spcAft>
              <a:defRPr/>
            </a:pPr>
            <a:r>
              <a:rPr lang="en-US" sz="2800" dirty="0" smtClean="0">
                <a:cs typeface="+mn-cs"/>
              </a:rPr>
              <a:t>Incorporated in June 1988, as subsidiary of UTI </a:t>
            </a:r>
          </a:p>
          <a:p>
            <a:pPr>
              <a:spcBef>
                <a:spcPts val="0"/>
              </a:spcBef>
              <a:spcAft>
                <a:spcPts val="1400"/>
              </a:spcAft>
              <a:defRPr/>
            </a:pPr>
            <a:r>
              <a:rPr lang="en-US" sz="2800" dirty="0" smtClean="0">
                <a:cs typeface="+mn-cs"/>
              </a:rPr>
              <a:t>Investment Advisor to India Growth fund Inc., a NYSE listed fund. </a:t>
            </a:r>
          </a:p>
        </p:txBody>
      </p:sp>
      <p:sp>
        <p:nvSpPr>
          <p:cNvPr id="13316" name="Line 1028"/>
          <p:cNvSpPr>
            <a:spLocks noChangeShapeType="1"/>
          </p:cNvSpPr>
          <p:nvPr/>
        </p:nvSpPr>
        <p:spPr bwMode="auto">
          <a:xfrm flipH="1">
            <a:off x="533400" y="1066800"/>
            <a:ext cx="8229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graphicFrame>
        <p:nvGraphicFramePr>
          <p:cNvPr id="13318" name="Object 1030"/>
          <p:cNvGraphicFramePr>
            <a:graphicFrameLocks noChangeAspect="1"/>
          </p:cNvGraphicFramePr>
          <p:nvPr/>
        </p:nvGraphicFramePr>
        <p:xfrm>
          <a:off x="5105400" y="3048000"/>
          <a:ext cx="3260725" cy="2143125"/>
        </p:xfrm>
        <a:graphic>
          <a:graphicData uri="http://schemas.openxmlformats.org/presentationml/2006/ole">
            <mc:AlternateContent xmlns:mc="http://schemas.openxmlformats.org/markup-compatibility/2006">
              <mc:Choice xmlns:v="urn:schemas-microsoft-com:vml" Requires="v">
                <p:oleObj spid="_x0000_s7191" name="Chart" r:id="rId3" imgW="7061200" imgH="4076700" progId="MSGraph.Chart.8">
                  <p:embed followColorScheme="full"/>
                </p:oleObj>
              </mc:Choice>
              <mc:Fallback>
                <p:oleObj name="Chart" r:id="rId3" imgW="7061200" imgH="4076700" progId="MSGraph.Chart.8">
                  <p:embed followColorScheme="full"/>
                  <p:pic>
                    <p:nvPicPr>
                      <p:cNvPr id="0" name="Object 103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05400" y="3048000"/>
                        <a:ext cx="3260725" cy="2143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pic>
                </p:oleObj>
              </mc:Fallback>
            </mc:AlternateContent>
          </a:graphicData>
        </a:graphic>
      </p:graphicFrame>
      <p:sp>
        <p:nvSpPr>
          <p:cNvPr id="13319" name="Text Box 1031"/>
          <p:cNvSpPr txBox="1">
            <a:spLocks noChangeArrowheads="1"/>
          </p:cNvSpPr>
          <p:nvPr/>
        </p:nvSpPr>
        <p:spPr bwMode="auto">
          <a:xfrm>
            <a:off x="5943600" y="2895600"/>
            <a:ext cx="1595438" cy="347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flatTx/>
          </a:bodyPr>
          <a:lstStyle/>
          <a:p>
            <a:pPr>
              <a:defRPr/>
            </a:pPr>
            <a:r>
              <a:rPr lang="en-US" sz="1400">
                <a:cs typeface="+mn-cs"/>
              </a:rPr>
              <a:t>Employees (8.56%)</a:t>
            </a:r>
            <a:endParaRPr lang="en-US" sz="2400">
              <a:cs typeface="+mn-cs"/>
            </a:endParaRPr>
          </a:p>
        </p:txBody>
      </p:sp>
      <p:sp>
        <p:nvSpPr>
          <p:cNvPr id="13320" name="Text Box 1032"/>
          <p:cNvSpPr txBox="1">
            <a:spLocks noChangeArrowheads="1"/>
          </p:cNvSpPr>
          <p:nvPr/>
        </p:nvSpPr>
        <p:spPr bwMode="auto">
          <a:xfrm>
            <a:off x="6127750" y="5181600"/>
            <a:ext cx="1189038" cy="347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flatTx/>
          </a:bodyPr>
          <a:lstStyle/>
          <a:p>
            <a:pPr>
              <a:defRPr/>
            </a:pPr>
            <a:r>
              <a:rPr lang="en-US" sz="1400">
                <a:cs typeface="+mn-cs"/>
              </a:rPr>
              <a:t>UTI (91.44%)</a:t>
            </a:r>
            <a:endParaRPr lang="en-US" sz="2400">
              <a:cs typeface="+mn-cs"/>
            </a:endParaRPr>
          </a:p>
        </p:txBody>
      </p:sp>
      <p:sp>
        <p:nvSpPr>
          <p:cNvPr id="13321" name="Rectangle 1033"/>
          <p:cNvSpPr>
            <a:spLocks noChangeArrowheads="1"/>
          </p:cNvSpPr>
          <p:nvPr/>
        </p:nvSpPr>
        <p:spPr bwMode="auto">
          <a:xfrm>
            <a:off x="609600" y="2895600"/>
            <a:ext cx="4343400" cy="289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marL="342900" indent="-342900" algn="l">
              <a:lnSpc>
                <a:spcPct val="110000"/>
              </a:lnSpc>
              <a:spcBef>
                <a:spcPct val="20000"/>
              </a:spcBef>
              <a:spcAft>
                <a:spcPct val="15000"/>
              </a:spcAft>
              <a:buFontTx/>
              <a:buChar char="•"/>
              <a:defRPr/>
            </a:pPr>
            <a:r>
              <a:rPr lang="en-US" sz="2800" dirty="0">
                <a:cs typeface="+mn-cs"/>
              </a:rPr>
              <a:t>Registered with Securities Exchange Commission, USA as a Investment Advisor</a:t>
            </a:r>
          </a:p>
        </p:txBody>
      </p:sp>
      <p:sp>
        <p:nvSpPr>
          <p:cNvPr id="13324" name="Line 1036"/>
          <p:cNvSpPr>
            <a:spLocks noChangeShapeType="1"/>
          </p:cNvSpPr>
          <p:nvPr/>
        </p:nvSpPr>
        <p:spPr bwMode="auto">
          <a:xfrm>
            <a:off x="6705600" y="5029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3325" name="Line 1037"/>
          <p:cNvSpPr>
            <a:spLocks noChangeShapeType="1"/>
          </p:cNvSpPr>
          <p:nvPr/>
        </p:nvSpPr>
        <p:spPr bwMode="auto">
          <a:xfrm flipV="1">
            <a:off x="6629400" y="32004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Tree>
  </p:cSld>
  <p:clrMapOvr>
    <a:masterClrMapping/>
  </p:clrMapOvr>
  <p:transition xmlns:p14="http://schemas.microsoft.com/office/powerpoint/2010/main" spd="slow">
    <p:fade/>
  </p:transitio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anim calcmode="lin" valueType="num">
                                      <p:cBhvr additive="base">
                                        <p:cTn id="7" dur="500" fill="hold"/>
                                        <p:tgtEl>
                                          <p:spTgt spid="1331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31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3315">
                                            <p:txEl>
                                              <p:pRg st="1" end="1"/>
                                            </p:txEl>
                                          </p:spTgt>
                                        </p:tgtEl>
                                        <p:attrNameLst>
                                          <p:attrName>style.visibility</p:attrName>
                                        </p:attrNameLst>
                                      </p:cBhvr>
                                      <p:to>
                                        <p:strVal val="visible"/>
                                      </p:to>
                                    </p:set>
                                    <p:anim calcmode="lin" valueType="num">
                                      <p:cBhvr additive="base">
                                        <p:cTn id="13" dur="500" fill="hold"/>
                                        <p:tgtEl>
                                          <p:spTgt spid="1331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331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3321"/>
                                        </p:tgtEl>
                                        <p:attrNameLst>
                                          <p:attrName>style.visibility</p:attrName>
                                        </p:attrNameLst>
                                      </p:cBhvr>
                                      <p:to>
                                        <p:strVal val="visible"/>
                                      </p:to>
                                    </p:set>
                                    <p:anim calcmode="lin" valueType="num">
                                      <p:cBhvr additive="base">
                                        <p:cTn id="19" dur="500" fill="hold"/>
                                        <p:tgtEl>
                                          <p:spTgt spid="13321"/>
                                        </p:tgtEl>
                                        <p:attrNameLst>
                                          <p:attrName>ppt_x</p:attrName>
                                        </p:attrNameLst>
                                      </p:cBhvr>
                                      <p:tavLst>
                                        <p:tav tm="0">
                                          <p:val>
                                            <p:strVal val="#ppt_x"/>
                                          </p:val>
                                        </p:tav>
                                        <p:tav tm="100000">
                                          <p:val>
                                            <p:strVal val="#ppt_x"/>
                                          </p:val>
                                        </p:tav>
                                      </p:tavLst>
                                    </p:anim>
                                    <p:anim calcmode="lin" valueType="num">
                                      <p:cBhvr additive="base">
                                        <p:cTn id="20" dur="500" fill="hold"/>
                                        <p:tgtEl>
                                          <p:spTgt spid="13321"/>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3323"/>
                                        </p:tgtEl>
                                        <p:attrNameLst>
                                          <p:attrName>style.visibility</p:attrName>
                                        </p:attrNameLst>
                                      </p:cBhvr>
                                      <p:to>
                                        <p:strVal val="visible"/>
                                      </p:to>
                                    </p:set>
                                    <p:anim calcmode="lin" valueType="num">
                                      <p:cBhvr additive="base">
                                        <p:cTn id="25" dur="500" fill="hold"/>
                                        <p:tgtEl>
                                          <p:spTgt spid="13323"/>
                                        </p:tgtEl>
                                        <p:attrNameLst>
                                          <p:attrName>ppt_x</p:attrName>
                                        </p:attrNameLst>
                                      </p:cBhvr>
                                      <p:tavLst>
                                        <p:tav tm="0">
                                          <p:val>
                                            <p:strVal val="#ppt_x"/>
                                          </p:val>
                                        </p:tav>
                                        <p:tav tm="100000">
                                          <p:val>
                                            <p:strVal val="#ppt_x"/>
                                          </p:val>
                                        </p:tav>
                                      </p:tavLst>
                                    </p:anim>
                                    <p:anim calcmode="lin" valueType="num">
                                      <p:cBhvr additive="base">
                                        <p:cTn id="26" dur="500" fill="hold"/>
                                        <p:tgtEl>
                                          <p:spTgt spid="13323"/>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13318"/>
                                        </p:tgtEl>
                                        <p:attrNameLst>
                                          <p:attrName>style.visibility</p:attrName>
                                        </p:attrNameLst>
                                      </p:cBhvr>
                                      <p:to>
                                        <p:strVal val="visible"/>
                                      </p:to>
                                    </p:set>
                                    <p:anim calcmode="lin" valueType="num">
                                      <p:cBhvr additive="base">
                                        <p:cTn id="29" dur="500" fill="hold"/>
                                        <p:tgtEl>
                                          <p:spTgt spid="13318"/>
                                        </p:tgtEl>
                                        <p:attrNameLst>
                                          <p:attrName>ppt_x</p:attrName>
                                        </p:attrNameLst>
                                      </p:cBhvr>
                                      <p:tavLst>
                                        <p:tav tm="0">
                                          <p:val>
                                            <p:strVal val="#ppt_x"/>
                                          </p:val>
                                        </p:tav>
                                        <p:tav tm="100000">
                                          <p:val>
                                            <p:strVal val="#ppt_x"/>
                                          </p:val>
                                        </p:tav>
                                      </p:tavLst>
                                    </p:anim>
                                    <p:anim calcmode="lin" valueType="num">
                                      <p:cBhvr additive="base">
                                        <p:cTn id="30" dur="500" fill="hold"/>
                                        <p:tgtEl>
                                          <p:spTgt spid="13318"/>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13319"/>
                                        </p:tgtEl>
                                        <p:attrNameLst>
                                          <p:attrName>style.visibility</p:attrName>
                                        </p:attrNameLst>
                                      </p:cBhvr>
                                      <p:to>
                                        <p:strVal val="visible"/>
                                      </p:to>
                                    </p:set>
                                    <p:anim calcmode="lin" valueType="num">
                                      <p:cBhvr additive="base">
                                        <p:cTn id="33" dur="500" fill="hold"/>
                                        <p:tgtEl>
                                          <p:spTgt spid="13319"/>
                                        </p:tgtEl>
                                        <p:attrNameLst>
                                          <p:attrName>ppt_x</p:attrName>
                                        </p:attrNameLst>
                                      </p:cBhvr>
                                      <p:tavLst>
                                        <p:tav tm="0">
                                          <p:val>
                                            <p:strVal val="#ppt_x"/>
                                          </p:val>
                                        </p:tav>
                                        <p:tav tm="100000">
                                          <p:val>
                                            <p:strVal val="#ppt_x"/>
                                          </p:val>
                                        </p:tav>
                                      </p:tavLst>
                                    </p:anim>
                                    <p:anim calcmode="lin" valueType="num">
                                      <p:cBhvr additive="base">
                                        <p:cTn id="34" dur="500" fill="hold"/>
                                        <p:tgtEl>
                                          <p:spTgt spid="13319"/>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13320"/>
                                        </p:tgtEl>
                                        <p:attrNameLst>
                                          <p:attrName>style.visibility</p:attrName>
                                        </p:attrNameLst>
                                      </p:cBhvr>
                                      <p:to>
                                        <p:strVal val="visible"/>
                                      </p:to>
                                    </p:set>
                                    <p:anim calcmode="lin" valueType="num">
                                      <p:cBhvr additive="base">
                                        <p:cTn id="37" dur="500" fill="hold"/>
                                        <p:tgtEl>
                                          <p:spTgt spid="13320"/>
                                        </p:tgtEl>
                                        <p:attrNameLst>
                                          <p:attrName>ppt_x</p:attrName>
                                        </p:attrNameLst>
                                      </p:cBhvr>
                                      <p:tavLst>
                                        <p:tav tm="0">
                                          <p:val>
                                            <p:strVal val="#ppt_x"/>
                                          </p:val>
                                        </p:tav>
                                        <p:tav tm="100000">
                                          <p:val>
                                            <p:strVal val="#ppt_x"/>
                                          </p:val>
                                        </p:tav>
                                      </p:tavLst>
                                    </p:anim>
                                    <p:anim calcmode="lin" valueType="num">
                                      <p:cBhvr additive="base">
                                        <p:cTn id="38" dur="500" fill="hold"/>
                                        <p:tgtEl>
                                          <p:spTgt spid="13320"/>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13324"/>
                                        </p:tgtEl>
                                        <p:attrNameLst>
                                          <p:attrName>style.visibility</p:attrName>
                                        </p:attrNameLst>
                                      </p:cBhvr>
                                      <p:to>
                                        <p:strVal val="visible"/>
                                      </p:to>
                                    </p:set>
                                    <p:anim calcmode="lin" valueType="num">
                                      <p:cBhvr additive="base">
                                        <p:cTn id="41" dur="500" fill="hold"/>
                                        <p:tgtEl>
                                          <p:spTgt spid="13324"/>
                                        </p:tgtEl>
                                        <p:attrNameLst>
                                          <p:attrName>ppt_x</p:attrName>
                                        </p:attrNameLst>
                                      </p:cBhvr>
                                      <p:tavLst>
                                        <p:tav tm="0">
                                          <p:val>
                                            <p:strVal val="#ppt_x"/>
                                          </p:val>
                                        </p:tav>
                                        <p:tav tm="100000">
                                          <p:val>
                                            <p:strVal val="#ppt_x"/>
                                          </p:val>
                                        </p:tav>
                                      </p:tavLst>
                                    </p:anim>
                                    <p:anim calcmode="lin" valueType="num">
                                      <p:cBhvr additive="base">
                                        <p:cTn id="42" dur="500" fill="hold"/>
                                        <p:tgtEl>
                                          <p:spTgt spid="13324"/>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13325"/>
                                        </p:tgtEl>
                                        <p:attrNameLst>
                                          <p:attrName>style.visibility</p:attrName>
                                        </p:attrNameLst>
                                      </p:cBhvr>
                                      <p:to>
                                        <p:strVal val="visible"/>
                                      </p:to>
                                    </p:set>
                                    <p:anim calcmode="lin" valueType="num">
                                      <p:cBhvr additive="base">
                                        <p:cTn id="45" dur="500" fill="hold"/>
                                        <p:tgtEl>
                                          <p:spTgt spid="13325"/>
                                        </p:tgtEl>
                                        <p:attrNameLst>
                                          <p:attrName>ppt_x</p:attrName>
                                        </p:attrNameLst>
                                      </p:cBhvr>
                                      <p:tavLst>
                                        <p:tav tm="0">
                                          <p:val>
                                            <p:strVal val="#ppt_x"/>
                                          </p:val>
                                        </p:tav>
                                        <p:tav tm="100000">
                                          <p:val>
                                            <p:strVal val="#ppt_x"/>
                                          </p:val>
                                        </p:tav>
                                      </p:tavLst>
                                    </p:anim>
                                    <p:anim calcmode="lin" valueType="num">
                                      <p:cBhvr additive="base">
                                        <p:cTn id="46" dur="500" fill="hold"/>
                                        <p:tgtEl>
                                          <p:spTgt spid="1332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23" grpId="0" animBg="1"/>
      <p:bldP spid="13315" grpId="0" build="p"/>
      <p:bldOleChart spid="13318" grpId="0"/>
      <p:bldP spid="13319" grpId="0"/>
      <p:bldP spid="13320" grpId="0"/>
      <p:bldP spid="1332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700"/>
            <a:ext cx="8458200" cy="1143000"/>
          </a:xfrm>
        </p:spPr>
        <p:txBody>
          <a:bodyPr/>
          <a:lstStyle/>
          <a:p>
            <a:pPr>
              <a:defRPr/>
            </a:pPr>
            <a:r>
              <a:rPr lang="en-US" sz="3600" b="1" u="sng" dirty="0" smtClean="0">
                <a:cs typeface="+mj-cs"/>
              </a:rPr>
              <a:t>Entry of UTIIAS into Trusteeship Activities</a:t>
            </a:r>
            <a:endParaRPr lang="en-US" sz="3600" b="1" dirty="0" smtClean="0">
              <a:cs typeface="+mj-cs"/>
            </a:endParaRPr>
          </a:p>
        </p:txBody>
      </p:sp>
      <p:sp>
        <p:nvSpPr>
          <p:cNvPr id="43011" name="Rectangle 3"/>
          <p:cNvSpPr>
            <a:spLocks noGrp="1" noChangeArrowheads="1"/>
          </p:cNvSpPr>
          <p:nvPr>
            <p:ph type="body" idx="1"/>
          </p:nvPr>
        </p:nvSpPr>
        <p:spPr>
          <a:xfrm>
            <a:off x="381000" y="1066800"/>
            <a:ext cx="8305800" cy="4800600"/>
          </a:xfrm>
        </p:spPr>
        <p:txBody>
          <a:bodyPr/>
          <a:lstStyle/>
          <a:p>
            <a:pPr algn="just">
              <a:spcBef>
                <a:spcPts val="0"/>
              </a:spcBef>
              <a:spcAft>
                <a:spcPts val="1400"/>
              </a:spcAft>
              <a:defRPr/>
            </a:pPr>
            <a:r>
              <a:rPr lang="en-US" sz="2800" dirty="0" smtClean="0">
                <a:cs typeface="+mn-cs"/>
              </a:rPr>
              <a:t>Offshore funds gradually got wound up as per the terms of their launch;</a:t>
            </a:r>
          </a:p>
          <a:p>
            <a:pPr algn="just">
              <a:spcBef>
                <a:spcPts val="0"/>
              </a:spcBef>
              <a:spcAft>
                <a:spcPts val="1400"/>
              </a:spcAft>
              <a:defRPr/>
            </a:pPr>
            <a:r>
              <a:rPr lang="en-US" sz="2800" dirty="0" smtClean="0">
                <a:cs typeface="+mn-cs"/>
              </a:rPr>
              <a:t>UTIIAS entered into Trusteeship Services;</a:t>
            </a:r>
          </a:p>
          <a:p>
            <a:pPr algn="just">
              <a:spcBef>
                <a:spcPts val="0"/>
              </a:spcBef>
              <a:spcAft>
                <a:spcPts val="1400"/>
              </a:spcAft>
              <a:defRPr/>
            </a:pPr>
            <a:r>
              <a:rPr lang="en-US" sz="2800" dirty="0" smtClean="0">
                <a:cs typeface="+mn-cs"/>
              </a:rPr>
              <a:t>Memorandum of Association was amended to take up Trusteeship related activities;</a:t>
            </a:r>
          </a:p>
          <a:p>
            <a:pPr algn="just">
              <a:spcBef>
                <a:spcPts val="0"/>
              </a:spcBef>
              <a:spcAft>
                <a:spcPts val="1400"/>
              </a:spcAft>
              <a:defRPr/>
            </a:pPr>
            <a:r>
              <a:rPr lang="en-US" sz="2800" dirty="0" smtClean="0">
                <a:cs typeface="+mn-cs"/>
              </a:rPr>
              <a:t>In March, 2004 UTIIAS obtained SEBI Registration for carrying out activity of Debenture Trusteeship;</a:t>
            </a:r>
          </a:p>
          <a:p>
            <a:pPr algn="just">
              <a:spcBef>
                <a:spcPts val="0"/>
              </a:spcBef>
              <a:spcAft>
                <a:spcPts val="1400"/>
              </a:spcAft>
              <a:defRPr/>
            </a:pPr>
            <a:r>
              <a:rPr lang="en-US" sz="2800" dirty="0" smtClean="0">
                <a:cs typeface="+mn-cs"/>
              </a:rPr>
              <a:t>The Trusteeship operation formally commenced in the first week of April, 2004.</a:t>
            </a:r>
          </a:p>
          <a:p>
            <a:pPr>
              <a:buFontTx/>
              <a:buNone/>
              <a:defRPr/>
            </a:pPr>
            <a:endParaRPr lang="en-US" sz="2800" dirty="0" smtClean="0">
              <a:cs typeface="+mn-cs"/>
            </a:endParaRPr>
          </a:p>
          <a:p>
            <a:pPr>
              <a:defRPr/>
            </a:pPr>
            <a:endParaRPr lang="en-US" sz="2400" dirty="0" smtClean="0">
              <a:cs typeface="+mn-cs"/>
            </a:endParaRPr>
          </a:p>
        </p:txBody>
      </p:sp>
    </p:spTree>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43011">
                                            <p:txEl>
                                              <p:pRg st="0" end="0"/>
                                            </p:txEl>
                                          </p:spTgt>
                                        </p:tgtEl>
                                        <p:attrNameLst>
                                          <p:attrName>style.visibility</p:attrName>
                                        </p:attrNameLst>
                                      </p:cBhvr>
                                      <p:to>
                                        <p:strVal val="visible"/>
                                      </p:to>
                                    </p:set>
                                    <p:animEffect transition="in" filter="fade">
                                      <p:cBhvr>
                                        <p:cTn id="7" dur="1000"/>
                                        <p:tgtEl>
                                          <p:spTgt spid="43011">
                                            <p:txEl>
                                              <p:pRg st="0" end="0"/>
                                            </p:txEl>
                                          </p:spTgt>
                                        </p:tgtEl>
                                      </p:cBhvr>
                                    </p:animEffect>
                                    <p:anim calcmode="lin" valueType="num">
                                      <p:cBhvr>
                                        <p:cTn id="8" dur="1000" fill="hold"/>
                                        <p:tgtEl>
                                          <p:spTgt spid="43011">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43011">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43011">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43011">
                                            <p:txEl>
                                              <p:pRg st="1" end="1"/>
                                            </p:txEl>
                                          </p:spTgt>
                                        </p:tgtEl>
                                        <p:attrNameLst>
                                          <p:attrName>style.visibility</p:attrName>
                                        </p:attrNameLst>
                                      </p:cBhvr>
                                      <p:to>
                                        <p:strVal val="visible"/>
                                      </p:to>
                                    </p:set>
                                    <p:animEffect transition="in" filter="fade">
                                      <p:cBhvr>
                                        <p:cTn id="15" dur="1000"/>
                                        <p:tgtEl>
                                          <p:spTgt spid="43011">
                                            <p:txEl>
                                              <p:pRg st="1" end="1"/>
                                            </p:txEl>
                                          </p:spTgt>
                                        </p:tgtEl>
                                      </p:cBhvr>
                                    </p:animEffect>
                                    <p:anim calcmode="lin" valueType="num">
                                      <p:cBhvr>
                                        <p:cTn id="16" dur="1000" fill="hold"/>
                                        <p:tgtEl>
                                          <p:spTgt spid="43011">
                                            <p:txEl>
                                              <p:pRg st="1" end="1"/>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43011">
                                            <p:txEl>
                                              <p:pRg st="1" end="1"/>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43011">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43011">
                                            <p:txEl>
                                              <p:pRg st="2" end="2"/>
                                            </p:txEl>
                                          </p:spTgt>
                                        </p:tgtEl>
                                        <p:attrNameLst>
                                          <p:attrName>style.visibility</p:attrName>
                                        </p:attrNameLst>
                                      </p:cBhvr>
                                      <p:to>
                                        <p:strVal val="visible"/>
                                      </p:to>
                                    </p:set>
                                    <p:animEffect transition="in" filter="fade">
                                      <p:cBhvr>
                                        <p:cTn id="23" dur="1000"/>
                                        <p:tgtEl>
                                          <p:spTgt spid="43011">
                                            <p:txEl>
                                              <p:pRg st="2" end="2"/>
                                            </p:txEl>
                                          </p:spTgt>
                                        </p:tgtEl>
                                      </p:cBhvr>
                                    </p:animEffect>
                                    <p:anim calcmode="lin" valueType="num">
                                      <p:cBhvr>
                                        <p:cTn id="24" dur="1000" fill="hold"/>
                                        <p:tgtEl>
                                          <p:spTgt spid="43011">
                                            <p:txEl>
                                              <p:pRg st="2" end="2"/>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43011">
                                            <p:txEl>
                                              <p:pRg st="2" end="2"/>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43011">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43011">
                                            <p:txEl>
                                              <p:pRg st="3" end="3"/>
                                            </p:txEl>
                                          </p:spTgt>
                                        </p:tgtEl>
                                        <p:attrNameLst>
                                          <p:attrName>style.visibility</p:attrName>
                                        </p:attrNameLst>
                                      </p:cBhvr>
                                      <p:to>
                                        <p:strVal val="visible"/>
                                      </p:to>
                                    </p:set>
                                    <p:animEffect transition="in" filter="fade">
                                      <p:cBhvr>
                                        <p:cTn id="31" dur="1000"/>
                                        <p:tgtEl>
                                          <p:spTgt spid="43011">
                                            <p:txEl>
                                              <p:pRg st="3" end="3"/>
                                            </p:txEl>
                                          </p:spTgt>
                                        </p:tgtEl>
                                      </p:cBhvr>
                                    </p:animEffect>
                                    <p:anim calcmode="lin" valueType="num">
                                      <p:cBhvr>
                                        <p:cTn id="32" dur="1000" fill="hold"/>
                                        <p:tgtEl>
                                          <p:spTgt spid="43011">
                                            <p:txEl>
                                              <p:pRg st="3" end="3"/>
                                            </p:txEl>
                                          </p:spTgt>
                                        </p:tgtEl>
                                        <p:attrNameLst>
                                          <p:attrName>ppt_x</p:attrName>
                                        </p:attrNameLst>
                                      </p:cBhvr>
                                      <p:tavLst>
                                        <p:tav tm="0">
                                          <p:val>
                                            <p:strVal val="#ppt_x"/>
                                          </p:val>
                                        </p:tav>
                                        <p:tav tm="100000">
                                          <p:val>
                                            <p:strVal val="#ppt_x"/>
                                          </p:val>
                                        </p:tav>
                                      </p:tavLst>
                                    </p:anim>
                                    <p:anim calcmode="lin" valueType="num">
                                      <p:cBhvr>
                                        <p:cTn id="33" dur="900" decel="100000" fill="hold"/>
                                        <p:tgtEl>
                                          <p:spTgt spid="43011">
                                            <p:txEl>
                                              <p:pRg st="3" end="3"/>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43011">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37" presetClass="entr" presetSubtype="0" fill="hold" grpId="0" nodeType="clickEffect">
                                  <p:stCondLst>
                                    <p:cond delay="0"/>
                                  </p:stCondLst>
                                  <p:childTnLst>
                                    <p:set>
                                      <p:cBhvr>
                                        <p:cTn id="38" dur="1" fill="hold">
                                          <p:stCondLst>
                                            <p:cond delay="0"/>
                                          </p:stCondLst>
                                        </p:cTn>
                                        <p:tgtEl>
                                          <p:spTgt spid="43011">
                                            <p:txEl>
                                              <p:pRg st="4" end="4"/>
                                            </p:txEl>
                                          </p:spTgt>
                                        </p:tgtEl>
                                        <p:attrNameLst>
                                          <p:attrName>style.visibility</p:attrName>
                                        </p:attrNameLst>
                                      </p:cBhvr>
                                      <p:to>
                                        <p:strVal val="visible"/>
                                      </p:to>
                                    </p:set>
                                    <p:animEffect transition="in" filter="fade">
                                      <p:cBhvr>
                                        <p:cTn id="39" dur="1000"/>
                                        <p:tgtEl>
                                          <p:spTgt spid="43011">
                                            <p:txEl>
                                              <p:pRg st="4" end="4"/>
                                            </p:txEl>
                                          </p:spTgt>
                                        </p:tgtEl>
                                      </p:cBhvr>
                                    </p:animEffect>
                                    <p:anim calcmode="lin" valueType="num">
                                      <p:cBhvr>
                                        <p:cTn id="40" dur="1000" fill="hold"/>
                                        <p:tgtEl>
                                          <p:spTgt spid="43011">
                                            <p:txEl>
                                              <p:pRg st="4" end="4"/>
                                            </p:txEl>
                                          </p:spTgt>
                                        </p:tgtEl>
                                        <p:attrNameLst>
                                          <p:attrName>ppt_x</p:attrName>
                                        </p:attrNameLst>
                                      </p:cBhvr>
                                      <p:tavLst>
                                        <p:tav tm="0">
                                          <p:val>
                                            <p:strVal val="#ppt_x"/>
                                          </p:val>
                                        </p:tav>
                                        <p:tav tm="100000">
                                          <p:val>
                                            <p:strVal val="#ppt_x"/>
                                          </p:val>
                                        </p:tav>
                                      </p:tavLst>
                                    </p:anim>
                                    <p:anim calcmode="lin" valueType="num">
                                      <p:cBhvr>
                                        <p:cTn id="41" dur="900" decel="100000" fill="hold"/>
                                        <p:tgtEl>
                                          <p:spTgt spid="43011">
                                            <p:txEl>
                                              <p:pRg st="4" end="4"/>
                                            </p:txEl>
                                          </p:spTgt>
                                        </p:tgtEl>
                                        <p:attrNameLst>
                                          <p:attrName>ppt_y</p:attrName>
                                        </p:attrNameLst>
                                      </p:cBhvr>
                                      <p:tavLst>
                                        <p:tav tm="0">
                                          <p:val>
                                            <p:strVal val="#ppt_y+1"/>
                                          </p:val>
                                        </p:tav>
                                        <p:tav tm="100000">
                                          <p:val>
                                            <p:strVal val="#ppt_y-.03"/>
                                          </p:val>
                                        </p:tav>
                                      </p:tavLst>
                                    </p:anim>
                                    <p:anim calcmode="lin" valueType="num">
                                      <p:cBhvr>
                                        <p:cTn id="42" dur="100" accel="100000" fill="hold">
                                          <p:stCondLst>
                                            <p:cond delay="900"/>
                                          </p:stCondLst>
                                        </p:cTn>
                                        <p:tgtEl>
                                          <p:spTgt spid="43011">
                                            <p:txEl>
                                              <p:pRg st="4" end="4"/>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1"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533400" y="0"/>
            <a:ext cx="8153400" cy="1143000"/>
          </a:xfrm>
        </p:spPr>
        <p:txBody>
          <a:bodyPr/>
          <a:lstStyle/>
          <a:p>
            <a:pPr>
              <a:defRPr/>
            </a:pPr>
            <a:r>
              <a:rPr lang="en-US" sz="3600" b="1" u="sng" dirty="0" smtClean="0">
                <a:cs typeface="+mj-cs"/>
              </a:rPr>
              <a:t/>
            </a:r>
            <a:br>
              <a:rPr lang="en-US" sz="3600" b="1" u="sng" dirty="0" smtClean="0">
                <a:cs typeface="+mj-cs"/>
              </a:rPr>
            </a:br>
            <a:r>
              <a:rPr lang="en-US" sz="3600" b="1" u="sng" dirty="0" smtClean="0">
                <a:cs typeface="+mj-cs"/>
              </a:rPr>
              <a:t>Board of Directors of the Company</a:t>
            </a:r>
            <a:r>
              <a:rPr lang="en-US" sz="3600" dirty="0" smtClean="0">
                <a:cs typeface="+mj-cs"/>
              </a:rPr>
              <a:t/>
            </a:r>
            <a:br>
              <a:rPr lang="en-US" sz="3600" dirty="0" smtClean="0">
                <a:cs typeface="+mj-cs"/>
              </a:rPr>
            </a:br>
            <a:endParaRPr lang="en-US" sz="3600" dirty="0" smtClean="0">
              <a:cs typeface="+mj-cs"/>
            </a:endParaRPr>
          </a:p>
        </p:txBody>
      </p:sp>
      <p:sp>
        <p:nvSpPr>
          <p:cNvPr id="44035" name="Rectangle 3"/>
          <p:cNvSpPr>
            <a:spLocks noGrp="1" noChangeArrowheads="1"/>
          </p:cNvSpPr>
          <p:nvPr>
            <p:ph type="body" idx="1"/>
          </p:nvPr>
        </p:nvSpPr>
        <p:spPr>
          <a:xfrm>
            <a:off x="457200" y="990600"/>
            <a:ext cx="8305800" cy="5105400"/>
          </a:xfrm>
        </p:spPr>
        <p:txBody>
          <a:bodyPr/>
          <a:lstStyle/>
          <a:p>
            <a:pPr algn="just">
              <a:spcBef>
                <a:spcPts val="0"/>
              </a:spcBef>
              <a:spcAft>
                <a:spcPts val="2400"/>
              </a:spcAft>
              <a:defRPr/>
            </a:pPr>
            <a:r>
              <a:rPr lang="en-US" sz="2400" b="1" dirty="0" err="1" smtClean="0">
                <a:cs typeface="+mn-cs"/>
              </a:rPr>
              <a:t>Shri</a:t>
            </a:r>
            <a:r>
              <a:rPr lang="en-US" sz="2400" b="1" dirty="0" smtClean="0">
                <a:cs typeface="+mn-cs"/>
              </a:rPr>
              <a:t>. D S R Murthy – Chairman &amp; CEO, presently Partner in S N </a:t>
            </a:r>
            <a:r>
              <a:rPr lang="en-US" sz="2400" b="1" dirty="0" err="1" smtClean="0">
                <a:cs typeface="+mn-cs"/>
              </a:rPr>
              <a:t>Chaturvedi</a:t>
            </a:r>
            <a:r>
              <a:rPr lang="en-US" sz="2400" b="1" dirty="0" smtClean="0">
                <a:cs typeface="+mn-cs"/>
              </a:rPr>
              <a:t> &amp; Co.- (Formerly Executive Director, Unit Trust of India/UTI AMC)</a:t>
            </a:r>
          </a:p>
          <a:p>
            <a:pPr algn="just">
              <a:spcBef>
                <a:spcPts val="0"/>
              </a:spcBef>
              <a:spcAft>
                <a:spcPts val="2400"/>
              </a:spcAft>
              <a:defRPr/>
            </a:pPr>
            <a:r>
              <a:rPr lang="en-US" sz="2400" b="1" dirty="0" err="1" smtClean="0">
                <a:cs typeface="+mn-cs"/>
              </a:rPr>
              <a:t>Shri</a:t>
            </a:r>
            <a:r>
              <a:rPr lang="en-US" sz="2400" b="1" dirty="0" smtClean="0">
                <a:cs typeface="+mn-cs"/>
              </a:rPr>
              <a:t>. M R </a:t>
            </a:r>
            <a:r>
              <a:rPr lang="en-US" sz="2400" b="1" dirty="0" err="1" smtClean="0">
                <a:cs typeface="+mn-cs"/>
              </a:rPr>
              <a:t>Umarji</a:t>
            </a:r>
            <a:r>
              <a:rPr lang="en-US" sz="2400" b="1" dirty="0" smtClean="0">
                <a:cs typeface="+mn-cs"/>
              </a:rPr>
              <a:t> - Legal Advisor, Indian Banks Association (Formerly Executive Director, Reserve Bank of India) </a:t>
            </a:r>
          </a:p>
          <a:p>
            <a:pPr algn="just">
              <a:spcBef>
                <a:spcPts val="0"/>
              </a:spcBef>
              <a:spcAft>
                <a:spcPts val="2400"/>
              </a:spcAft>
              <a:defRPr/>
            </a:pPr>
            <a:r>
              <a:rPr lang="en-US" sz="2400" b="1" dirty="0" err="1" smtClean="0">
                <a:cs typeface="+mn-cs"/>
              </a:rPr>
              <a:t>Shri</a:t>
            </a:r>
            <a:r>
              <a:rPr lang="en-US" sz="2400" b="1" dirty="0" smtClean="0">
                <a:cs typeface="+mn-cs"/>
              </a:rPr>
              <a:t>. </a:t>
            </a:r>
            <a:r>
              <a:rPr lang="en-US" sz="2400" b="1" dirty="0" err="1" smtClean="0">
                <a:cs typeface="+mn-cs"/>
              </a:rPr>
              <a:t>Viraf</a:t>
            </a:r>
            <a:r>
              <a:rPr lang="en-US" sz="2400" b="1" dirty="0" smtClean="0">
                <a:cs typeface="+mn-cs"/>
              </a:rPr>
              <a:t> Mehta – Chartered Accountant, </a:t>
            </a:r>
            <a:r>
              <a:rPr lang="en-US" sz="2400" b="1" dirty="0" err="1" smtClean="0">
                <a:cs typeface="+mn-cs"/>
              </a:rPr>
              <a:t>Kalyaniwala</a:t>
            </a:r>
            <a:r>
              <a:rPr lang="en-US" sz="2400" b="1" dirty="0" smtClean="0">
                <a:cs typeface="+mn-cs"/>
              </a:rPr>
              <a:t> &amp; </a:t>
            </a:r>
            <a:r>
              <a:rPr lang="en-US" sz="2400" b="1" dirty="0" err="1" smtClean="0">
                <a:cs typeface="+mn-cs"/>
              </a:rPr>
              <a:t>Mistry</a:t>
            </a:r>
            <a:r>
              <a:rPr lang="en-US" sz="2400" b="1" dirty="0" smtClean="0">
                <a:cs typeface="+mn-cs"/>
              </a:rPr>
              <a:t> Chartered Accountants</a:t>
            </a:r>
          </a:p>
          <a:p>
            <a:pPr algn="just">
              <a:spcBef>
                <a:spcPts val="0"/>
              </a:spcBef>
              <a:spcAft>
                <a:spcPts val="2400"/>
              </a:spcAft>
              <a:defRPr/>
            </a:pPr>
            <a:r>
              <a:rPr lang="en-US" sz="2400" b="1" dirty="0" err="1" smtClean="0">
                <a:cs typeface="+mn-cs"/>
              </a:rPr>
              <a:t>Shri</a:t>
            </a:r>
            <a:r>
              <a:rPr lang="en-US" sz="2400" b="1" dirty="0" smtClean="0">
                <a:cs typeface="+mn-cs"/>
              </a:rPr>
              <a:t>. K </a:t>
            </a:r>
            <a:r>
              <a:rPr lang="en-US" sz="2400" b="1" dirty="0" err="1" smtClean="0">
                <a:cs typeface="+mn-cs"/>
              </a:rPr>
              <a:t>Madhavakumar</a:t>
            </a:r>
            <a:r>
              <a:rPr lang="en-US" sz="2400" b="1" dirty="0" smtClean="0">
                <a:cs typeface="+mn-cs"/>
              </a:rPr>
              <a:t> – Director of EDU Channel (Formerly Chief General Manager, Unit Trust of India/UTI AMC)</a:t>
            </a:r>
          </a:p>
          <a:p>
            <a:pPr>
              <a:lnSpc>
                <a:spcPct val="90000"/>
              </a:lnSpc>
              <a:defRPr/>
            </a:pPr>
            <a:endParaRPr lang="en-US" sz="2400" dirty="0" smtClean="0">
              <a:cs typeface="+mn-cs"/>
            </a:endParaRPr>
          </a:p>
        </p:txBody>
      </p:sp>
    </p:spTree>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44035">
                                            <p:txEl>
                                              <p:pRg st="0" end="0"/>
                                            </p:txEl>
                                          </p:spTgt>
                                        </p:tgtEl>
                                        <p:attrNameLst>
                                          <p:attrName>style.visibility</p:attrName>
                                        </p:attrNameLst>
                                      </p:cBhvr>
                                      <p:to>
                                        <p:strVal val="visible"/>
                                      </p:to>
                                    </p:set>
                                    <p:anim calcmode="lin" valueType="num">
                                      <p:cBhvr>
                                        <p:cTn id="7" dur="500" decel="50000" fill="hold">
                                          <p:stCondLst>
                                            <p:cond delay="0"/>
                                          </p:stCondLst>
                                        </p:cTn>
                                        <p:tgtEl>
                                          <p:spTgt spid="44035">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44035">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44035">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44035">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44035">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44035">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44035">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44035">
                                            <p:txEl>
                                              <p:pRg st="0" end="0"/>
                                            </p:txEl>
                                          </p:spTgt>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5" presetClass="entr" presetSubtype="0" fill="hold" grpId="0" nodeType="clickEffect">
                                  <p:stCondLst>
                                    <p:cond delay="0"/>
                                  </p:stCondLst>
                                  <p:childTnLst>
                                    <p:set>
                                      <p:cBhvr>
                                        <p:cTn id="18" dur="1" fill="hold">
                                          <p:stCondLst>
                                            <p:cond delay="0"/>
                                          </p:stCondLst>
                                        </p:cTn>
                                        <p:tgtEl>
                                          <p:spTgt spid="44035">
                                            <p:txEl>
                                              <p:pRg st="1" end="1"/>
                                            </p:txEl>
                                          </p:spTgt>
                                        </p:tgtEl>
                                        <p:attrNameLst>
                                          <p:attrName>style.visibility</p:attrName>
                                        </p:attrNameLst>
                                      </p:cBhvr>
                                      <p:to>
                                        <p:strVal val="visible"/>
                                      </p:to>
                                    </p:set>
                                    <p:anim calcmode="lin" valueType="num">
                                      <p:cBhvr>
                                        <p:cTn id="19" dur="500" decel="50000" fill="hold">
                                          <p:stCondLst>
                                            <p:cond delay="0"/>
                                          </p:stCondLst>
                                        </p:cTn>
                                        <p:tgtEl>
                                          <p:spTgt spid="44035">
                                            <p:txEl>
                                              <p:pRg st="1" end="1"/>
                                            </p:txEl>
                                          </p:spTgt>
                                        </p:tgtEl>
                                        <p:attrNameLst>
                                          <p:attrName>style.rotation</p:attrName>
                                        </p:attrNameLst>
                                      </p:cBhvr>
                                      <p:tavLst>
                                        <p:tav tm="0">
                                          <p:val>
                                            <p:fltVal val="-90"/>
                                          </p:val>
                                        </p:tav>
                                        <p:tav tm="100000">
                                          <p:val>
                                            <p:fltVal val="0"/>
                                          </p:val>
                                        </p:tav>
                                      </p:tavLst>
                                    </p:anim>
                                    <p:anim calcmode="lin" valueType="num">
                                      <p:cBhvr>
                                        <p:cTn id="20" dur="500" decel="50000" fill="hold">
                                          <p:stCondLst>
                                            <p:cond delay="0"/>
                                          </p:stCondLst>
                                        </p:cTn>
                                        <p:tgtEl>
                                          <p:spTgt spid="44035">
                                            <p:txEl>
                                              <p:pRg st="1" end="1"/>
                                            </p:txEl>
                                          </p:spTgt>
                                        </p:tgtEl>
                                        <p:attrNameLst>
                                          <p:attrName>ppt_w</p:attrName>
                                        </p:attrNameLst>
                                      </p:cBhvr>
                                      <p:tavLst>
                                        <p:tav tm="0">
                                          <p:val>
                                            <p:strVal val="#ppt_w"/>
                                          </p:val>
                                        </p:tav>
                                        <p:tav tm="100000">
                                          <p:val>
                                            <p:strVal val="#ppt_w*.05"/>
                                          </p:val>
                                        </p:tav>
                                      </p:tavLst>
                                    </p:anim>
                                    <p:anim calcmode="lin" valueType="num">
                                      <p:cBhvr>
                                        <p:cTn id="21" dur="500" accel="50000" fill="hold">
                                          <p:stCondLst>
                                            <p:cond delay="500"/>
                                          </p:stCondLst>
                                        </p:cTn>
                                        <p:tgtEl>
                                          <p:spTgt spid="44035">
                                            <p:txEl>
                                              <p:pRg st="1" end="1"/>
                                            </p:txEl>
                                          </p:spTgt>
                                        </p:tgtEl>
                                        <p:attrNameLst>
                                          <p:attrName>ppt_w</p:attrName>
                                        </p:attrNameLst>
                                      </p:cBhvr>
                                      <p:tavLst>
                                        <p:tav tm="0">
                                          <p:val>
                                            <p:strVal val="#ppt_w*.05"/>
                                          </p:val>
                                        </p:tav>
                                        <p:tav tm="100000">
                                          <p:val>
                                            <p:strVal val="#ppt_w"/>
                                          </p:val>
                                        </p:tav>
                                      </p:tavLst>
                                    </p:anim>
                                    <p:anim calcmode="lin" valueType="num">
                                      <p:cBhvr>
                                        <p:cTn id="22" dur="1000" fill="hold"/>
                                        <p:tgtEl>
                                          <p:spTgt spid="44035">
                                            <p:txEl>
                                              <p:pRg st="1" end="1"/>
                                            </p:txEl>
                                          </p:spTgt>
                                        </p:tgtEl>
                                        <p:attrNameLst>
                                          <p:attrName>ppt_h</p:attrName>
                                        </p:attrNameLst>
                                      </p:cBhvr>
                                      <p:tavLst>
                                        <p:tav tm="0">
                                          <p:val>
                                            <p:strVal val="#ppt_h"/>
                                          </p:val>
                                        </p:tav>
                                        <p:tav tm="100000">
                                          <p:val>
                                            <p:strVal val="#ppt_h"/>
                                          </p:val>
                                        </p:tav>
                                      </p:tavLst>
                                    </p:anim>
                                    <p:anim calcmode="lin" valueType="num">
                                      <p:cBhvr>
                                        <p:cTn id="23" dur="500" decel="50000" fill="hold">
                                          <p:stCondLst>
                                            <p:cond delay="0"/>
                                          </p:stCondLst>
                                        </p:cTn>
                                        <p:tgtEl>
                                          <p:spTgt spid="44035">
                                            <p:txEl>
                                              <p:pRg st="1" end="1"/>
                                            </p:txEl>
                                          </p:spTgt>
                                        </p:tgtEl>
                                        <p:attrNameLst>
                                          <p:attrName>ppt_x</p:attrName>
                                        </p:attrNameLst>
                                      </p:cBhvr>
                                      <p:tavLst>
                                        <p:tav tm="0">
                                          <p:val>
                                            <p:strVal val="#ppt_x+.4"/>
                                          </p:val>
                                        </p:tav>
                                        <p:tav tm="100000">
                                          <p:val>
                                            <p:strVal val="#ppt_x"/>
                                          </p:val>
                                        </p:tav>
                                      </p:tavLst>
                                    </p:anim>
                                    <p:anim calcmode="lin" valueType="num">
                                      <p:cBhvr>
                                        <p:cTn id="24" dur="500" decel="50000" fill="hold">
                                          <p:stCondLst>
                                            <p:cond delay="0"/>
                                          </p:stCondLst>
                                        </p:cTn>
                                        <p:tgtEl>
                                          <p:spTgt spid="44035">
                                            <p:txEl>
                                              <p:pRg st="1" end="1"/>
                                            </p:txEl>
                                          </p:spTgt>
                                        </p:tgtEl>
                                        <p:attrNameLst>
                                          <p:attrName>ppt_y</p:attrName>
                                        </p:attrNameLst>
                                      </p:cBhvr>
                                      <p:tavLst>
                                        <p:tav tm="0">
                                          <p:val>
                                            <p:strVal val="#ppt_y-.2"/>
                                          </p:val>
                                        </p:tav>
                                        <p:tav tm="100000">
                                          <p:val>
                                            <p:strVal val="#ppt_y+.1"/>
                                          </p:val>
                                        </p:tav>
                                      </p:tavLst>
                                    </p:anim>
                                    <p:anim calcmode="lin" valueType="num">
                                      <p:cBhvr>
                                        <p:cTn id="25" dur="500" accel="50000" fill="hold">
                                          <p:stCondLst>
                                            <p:cond delay="500"/>
                                          </p:stCondLst>
                                        </p:cTn>
                                        <p:tgtEl>
                                          <p:spTgt spid="44035">
                                            <p:txEl>
                                              <p:pRg st="1" end="1"/>
                                            </p:txEl>
                                          </p:spTgt>
                                        </p:tgtEl>
                                        <p:attrNameLst>
                                          <p:attrName>ppt_y</p:attrName>
                                        </p:attrNameLst>
                                      </p:cBhvr>
                                      <p:tavLst>
                                        <p:tav tm="0">
                                          <p:val>
                                            <p:strVal val="#ppt_y+.1"/>
                                          </p:val>
                                        </p:tav>
                                        <p:tav tm="100000">
                                          <p:val>
                                            <p:strVal val="#ppt_y"/>
                                          </p:val>
                                        </p:tav>
                                      </p:tavLst>
                                    </p:anim>
                                    <p:animEffect transition="in" filter="fade">
                                      <p:cBhvr>
                                        <p:cTn id="26" dur="1000" decel="50000">
                                          <p:stCondLst>
                                            <p:cond delay="0"/>
                                          </p:stCondLst>
                                        </p:cTn>
                                        <p:tgtEl>
                                          <p:spTgt spid="44035">
                                            <p:txEl>
                                              <p:pRg st="1" end="1"/>
                                            </p:txEl>
                                          </p:spTgt>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25" presetClass="entr" presetSubtype="0" fill="hold" grpId="0" nodeType="clickEffect">
                                  <p:stCondLst>
                                    <p:cond delay="0"/>
                                  </p:stCondLst>
                                  <p:childTnLst>
                                    <p:set>
                                      <p:cBhvr>
                                        <p:cTn id="30" dur="1" fill="hold">
                                          <p:stCondLst>
                                            <p:cond delay="0"/>
                                          </p:stCondLst>
                                        </p:cTn>
                                        <p:tgtEl>
                                          <p:spTgt spid="44035">
                                            <p:txEl>
                                              <p:pRg st="2" end="2"/>
                                            </p:txEl>
                                          </p:spTgt>
                                        </p:tgtEl>
                                        <p:attrNameLst>
                                          <p:attrName>style.visibility</p:attrName>
                                        </p:attrNameLst>
                                      </p:cBhvr>
                                      <p:to>
                                        <p:strVal val="visible"/>
                                      </p:to>
                                    </p:set>
                                    <p:anim calcmode="lin" valueType="num">
                                      <p:cBhvr>
                                        <p:cTn id="31" dur="500" decel="50000" fill="hold">
                                          <p:stCondLst>
                                            <p:cond delay="0"/>
                                          </p:stCondLst>
                                        </p:cTn>
                                        <p:tgtEl>
                                          <p:spTgt spid="44035">
                                            <p:txEl>
                                              <p:pRg st="2" end="2"/>
                                            </p:txEl>
                                          </p:spTgt>
                                        </p:tgtEl>
                                        <p:attrNameLst>
                                          <p:attrName>style.rotation</p:attrName>
                                        </p:attrNameLst>
                                      </p:cBhvr>
                                      <p:tavLst>
                                        <p:tav tm="0">
                                          <p:val>
                                            <p:fltVal val="-90"/>
                                          </p:val>
                                        </p:tav>
                                        <p:tav tm="100000">
                                          <p:val>
                                            <p:fltVal val="0"/>
                                          </p:val>
                                        </p:tav>
                                      </p:tavLst>
                                    </p:anim>
                                    <p:anim calcmode="lin" valueType="num">
                                      <p:cBhvr>
                                        <p:cTn id="32" dur="500" decel="50000" fill="hold">
                                          <p:stCondLst>
                                            <p:cond delay="0"/>
                                          </p:stCondLst>
                                        </p:cTn>
                                        <p:tgtEl>
                                          <p:spTgt spid="44035">
                                            <p:txEl>
                                              <p:pRg st="2" end="2"/>
                                            </p:txEl>
                                          </p:spTgt>
                                        </p:tgtEl>
                                        <p:attrNameLst>
                                          <p:attrName>ppt_w</p:attrName>
                                        </p:attrNameLst>
                                      </p:cBhvr>
                                      <p:tavLst>
                                        <p:tav tm="0">
                                          <p:val>
                                            <p:strVal val="#ppt_w"/>
                                          </p:val>
                                        </p:tav>
                                        <p:tav tm="100000">
                                          <p:val>
                                            <p:strVal val="#ppt_w*.05"/>
                                          </p:val>
                                        </p:tav>
                                      </p:tavLst>
                                    </p:anim>
                                    <p:anim calcmode="lin" valueType="num">
                                      <p:cBhvr>
                                        <p:cTn id="33" dur="500" accel="50000" fill="hold">
                                          <p:stCondLst>
                                            <p:cond delay="500"/>
                                          </p:stCondLst>
                                        </p:cTn>
                                        <p:tgtEl>
                                          <p:spTgt spid="44035">
                                            <p:txEl>
                                              <p:pRg st="2" end="2"/>
                                            </p:txEl>
                                          </p:spTgt>
                                        </p:tgtEl>
                                        <p:attrNameLst>
                                          <p:attrName>ppt_w</p:attrName>
                                        </p:attrNameLst>
                                      </p:cBhvr>
                                      <p:tavLst>
                                        <p:tav tm="0">
                                          <p:val>
                                            <p:strVal val="#ppt_w*.05"/>
                                          </p:val>
                                        </p:tav>
                                        <p:tav tm="100000">
                                          <p:val>
                                            <p:strVal val="#ppt_w"/>
                                          </p:val>
                                        </p:tav>
                                      </p:tavLst>
                                    </p:anim>
                                    <p:anim calcmode="lin" valueType="num">
                                      <p:cBhvr>
                                        <p:cTn id="34" dur="1000" fill="hold"/>
                                        <p:tgtEl>
                                          <p:spTgt spid="44035">
                                            <p:txEl>
                                              <p:pRg st="2" end="2"/>
                                            </p:txEl>
                                          </p:spTgt>
                                        </p:tgtEl>
                                        <p:attrNameLst>
                                          <p:attrName>ppt_h</p:attrName>
                                        </p:attrNameLst>
                                      </p:cBhvr>
                                      <p:tavLst>
                                        <p:tav tm="0">
                                          <p:val>
                                            <p:strVal val="#ppt_h"/>
                                          </p:val>
                                        </p:tav>
                                        <p:tav tm="100000">
                                          <p:val>
                                            <p:strVal val="#ppt_h"/>
                                          </p:val>
                                        </p:tav>
                                      </p:tavLst>
                                    </p:anim>
                                    <p:anim calcmode="lin" valueType="num">
                                      <p:cBhvr>
                                        <p:cTn id="35" dur="500" decel="50000" fill="hold">
                                          <p:stCondLst>
                                            <p:cond delay="0"/>
                                          </p:stCondLst>
                                        </p:cTn>
                                        <p:tgtEl>
                                          <p:spTgt spid="44035">
                                            <p:txEl>
                                              <p:pRg st="2" end="2"/>
                                            </p:txEl>
                                          </p:spTgt>
                                        </p:tgtEl>
                                        <p:attrNameLst>
                                          <p:attrName>ppt_x</p:attrName>
                                        </p:attrNameLst>
                                      </p:cBhvr>
                                      <p:tavLst>
                                        <p:tav tm="0">
                                          <p:val>
                                            <p:strVal val="#ppt_x+.4"/>
                                          </p:val>
                                        </p:tav>
                                        <p:tav tm="100000">
                                          <p:val>
                                            <p:strVal val="#ppt_x"/>
                                          </p:val>
                                        </p:tav>
                                      </p:tavLst>
                                    </p:anim>
                                    <p:anim calcmode="lin" valueType="num">
                                      <p:cBhvr>
                                        <p:cTn id="36" dur="500" decel="50000" fill="hold">
                                          <p:stCondLst>
                                            <p:cond delay="0"/>
                                          </p:stCondLst>
                                        </p:cTn>
                                        <p:tgtEl>
                                          <p:spTgt spid="44035">
                                            <p:txEl>
                                              <p:pRg st="2" end="2"/>
                                            </p:txEl>
                                          </p:spTgt>
                                        </p:tgtEl>
                                        <p:attrNameLst>
                                          <p:attrName>ppt_y</p:attrName>
                                        </p:attrNameLst>
                                      </p:cBhvr>
                                      <p:tavLst>
                                        <p:tav tm="0">
                                          <p:val>
                                            <p:strVal val="#ppt_y-.2"/>
                                          </p:val>
                                        </p:tav>
                                        <p:tav tm="100000">
                                          <p:val>
                                            <p:strVal val="#ppt_y+.1"/>
                                          </p:val>
                                        </p:tav>
                                      </p:tavLst>
                                    </p:anim>
                                    <p:anim calcmode="lin" valueType="num">
                                      <p:cBhvr>
                                        <p:cTn id="37" dur="500" accel="50000" fill="hold">
                                          <p:stCondLst>
                                            <p:cond delay="500"/>
                                          </p:stCondLst>
                                        </p:cTn>
                                        <p:tgtEl>
                                          <p:spTgt spid="44035">
                                            <p:txEl>
                                              <p:pRg st="2" end="2"/>
                                            </p:txEl>
                                          </p:spTgt>
                                        </p:tgtEl>
                                        <p:attrNameLst>
                                          <p:attrName>ppt_y</p:attrName>
                                        </p:attrNameLst>
                                      </p:cBhvr>
                                      <p:tavLst>
                                        <p:tav tm="0">
                                          <p:val>
                                            <p:strVal val="#ppt_y+.1"/>
                                          </p:val>
                                        </p:tav>
                                        <p:tav tm="100000">
                                          <p:val>
                                            <p:strVal val="#ppt_y"/>
                                          </p:val>
                                        </p:tav>
                                      </p:tavLst>
                                    </p:anim>
                                    <p:animEffect transition="in" filter="fade">
                                      <p:cBhvr>
                                        <p:cTn id="38" dur="1000" decel="50000">
                                          <p:stCondLst>
                                            <p:cond delay="0"/>
                                          </p:stCondLst>
                                        </p:cTn>
                                        <p:tgtEl>
                                          <p:spTgt spid="44035">
                                            <p:txEl>
                                              <p:pRg st="2" end="2"/>
                                            </p:txEl>
                                          </p:spTgt>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25" presetClass="entr" presetSubtype="0" fill="hold" grpId="0" nodeType="clickEffect">
                                  <p:stCondLst>
                                    <p:cond delay="0"/>
                                  </p:stCondLst>
                                  <p:childTnLst>
                                    <p:set>
                                      <p:cBhvr>
                                        <p:cTn id="42" dur="1" fill="hold">
                                          <p:stCondLst>
                                            <p:cond delay="0"/>
                                          </p:stCondLst>
                                        </p:cTn>
                                        <p:tgtEl>
                                          <p:spTgt spid="44035">
                                            <p:txEl>
                                              <p:pRg st="3" end="3"/>
                                            </p:txEl>
                                          </p:spTgt>
                                        </p:tgtEl>
                                        <p:attrNameLst>
                                          <p:attrName>style.visibility</p:attrName>
                                        </p:attrNameLst>
                                      </p:cBhvr>
                                      <p:to>
                                        <p:strVal val="visible"/>
                                      </p:to>
                                    </p:set>
                                    <p:anim calcmode="lin" valueType="num">
                                      <p:cBhvr>
                                        <p:cTn id="43" dur="500" decel="50000" fill="hold">
                                          <p:stCondLst>
                                            <p:cond delay="0"/>
                                          </p:stCondLst>
                                        </p:cTn>
                                        <p:tgtEl>
                                          <p:spTgt spid="44035">
                                            <p:txEl>
                                              <p:pRg st="3" end="3"/>
                                            </p:txEl>
                                          </p:spTgt>
                                        </p:tgtEl>
                                        <p:attrNameLst>
                                          <p:attrName>style.rotation</p:attrName>
                                        </p:attrNameLst>
                                      </p:cBhvr>
                                      <p:tavLst>
                                        <p:tav tm="0">
                                          <p:val>
                                            <p:fltVal val="-90"/>
                                          </p:val>
                                        </p:tav>
                                        <p:tav tm="100000">
                                          <p:val>
                                            <p:fltVal val="0"/>
                                          </p:val>
                                        </p:tav>
                                      </p:tavLst>
                                    </p:anim>
                                    <p:anim calcmode="lin" valueType="num">
                                      <p:cBhvr>
                                        <p:cTn id="44" dur="500" decel="50000" fill="hold">
                                          <p:stCondLst>
                                            <p:cond delay="0"/>
                                          </p:stCondLst>
                                        </p:cTn>
                                        <p:tgtEl>
                                          <p:spTgt spid="44035">
                                            <p:txEl>
                                              <p:pRg st="3" end="3"/>
                                            </p:txEl>
                                          </p:spTgt>
                                        </p:tgtEl>
                                        <p:attrNameLst>
                                          <p:attrName>ppt_w</p:attrName>
                                        </p:attrNameLst>
                                      </p:cBhvr>
                                      <p:tavLst>
                                        <p:tav tm="0">
                                          <p:val>
                                            <p:strVal val="#ppt_w"/>
                                          </p:val>
                                        </p:tav>
                                        <p:tav tm="100000">
                                          <p:val>
                                            <p:strVal val="#ppt_w*.05"/>
                                          </p:val>
                                        </p:tav>
                                      </p:tavLst>
                                    </p:anim>
                                    <p:anim calcmode="lin" valueType="num">
                                      <p:cBhvr>
                                        <p:cTn id="45" dur="500" accel="50000" fill="hold">
                                          <p:stCondLst>
                                            <p:cond delay="500"/>
                                          </p:stCondLst>
                                        </p:cTn>
                                        <p:tgtEl>
                                          <p:spTgt spid="44035">
                                            <p:txEl>
                                              <p:pRg st="3" end="3"/>
                                            </p:txEl>
                                          </p:spTgt>
                                        </p:tgtEl>
                                        <p:attrNameLst>
                                          <p:attrName>ppt_w</p:attrName>
                                        </p:attrNameLst>
                                      </p:cBhvr>
                                      <p:tavLst>
                                        <p:tav tm="0">
                                          <p:val>
                                            <p:strVal val="#ppt_w*.05"/>
                                          </p:val>
                                        </p:tav>
                                        <p:tav tm="100000">
                                          <p:val>
                                            <p:strVal val="#ppt_w"/>
                                          </p:val>
                                        </p:tav>
                                      </p:tavLst>
                                    </p:anim>
                                    <p:anim calcmode="lin" valueType="num">
                                      <p:cBhvr>
                                        <p:cTn id="46" dur="1000" fill="hold"/>
                                        <p:tgtEl>
                                          <p:spTgt spid="44035">
                                            <p:txEl>
                                              <p:pRg st="3" end="3"/>
                                            </p:txEl>
                                          </p:spTgt>
                                        </p:tgtEl>
                                        <p:attrNameLst>
                                          <p:attrName>ppt_h</p:attrName>
                                        </p:attrNameLst>
                                      </p:cBhvr>
                                      <p:tavLst>
                                        <p:tav tm="0">
                                          <p:val>
                                            <p:strVal val="#ppt_h"/>
                                          </p:val>
                                        </p:tav>
                                        <p:tav tm="100000">
                                          <p:val>
                                            <p:strVal val="#ppt_h"/>
                                          </p:val>
                                        </p:tav>
                                      </p:tavLst>
                                    </p:anim>
                                    <p:anim calcmode="lin" valueType="num">
                                      <p:cBhvr>
                                        <p:cTn id="47" dur="500" decel="50000" fill="hold">
                                          <p:stCondLst>
                                            <p:cond delay="0"/>
                                          </p:stCondLst>
                                        </p:cTn>
                                        <p:tgtEl>
                                          <p:spTgt spid="44035">
                                            <p:txEl>
                                              <p:pRg st="3" end="3"/>
                                            </p:txEl>
                                          </p:spTgt>
                                        </p:tgtEl>
                                        <p:attrNameLst>
                                          <p:attrName>ppt_x</p:attrName>
                                        </p:attrNameLst>
                                      </p:cBhvr>
                                      <p:tavLst>
                                        <p:tav tm="0">
                                          <p:val>
                                            <p:strVal val="#ppt_x+.4"/>
                                          </p:val>
                                        </p:tav>
                                        <p:tav tm="100000">
                                          <p:val>
                                            <p:strVal val="#ppt_x"/>
                                          </p:val>
                                        </p:tav>
                                      </p:tavLst>
                                    </p:anim>
                                    <p:anim calcmode="lin" valueType="num">
                                      <p:cBhvr>
                                        <p:cTn id="48" dur="500" decel="50000" fill="hold">
                                          <p:stCondLst>
                                            <p:cond delay="0"/>
                                          </p:stCondLst>
                                        </p:cTn>
                                        <p:tgtEl>
                                          <p:spTgt spid="44035">
                                            <p:txEl>
                                              <p:pRg st="3" end="3"/>
                                            </p:txEl>
                                          </p:spTgt>
                                        </p:tgtEl>
                                        <p:attrNameLst>
                                          <p:attrName>ppt_y</p:attrName>
                                        </p:attrNameLst>
                                      </p:cBhvr>
                                      <p:tavLst>
                                        <p:tav tm="0">
                                          <p:val>
                                            <p:strVal val="#ppt_y-.2"/>
                                          </p:val>
                                        </p:tav>
                                        <p:tav tm="100000">
                                          <p:val>
                                            <p:strVal val="#ppt_y+.1"/>
                                          </p:val>
                                        </p:tav>
                                      </p:tavLst>
                                    </p:anim>
                                    <p:anim calcmode="lin" valueType="num">
                                      <p:cBhvr>
                                        <p:cTn id="49" dur="500" accel="50000" fill="hold">
                                          <p:stCondLst>
                                            <p:cond delay="500"/>
                                          </p:stCondLst>
                                        </p:cTn>
                                        <p:tgtEl>
                                          <p:spTgt spid="44035">
                                            <p:txEl>
                                              <p:pRg st="3" end="3"/>
                                            </p:txEl>
                                          </p:spTgt>
                                        </p:tgtEl>
                                        <p:attrNameLst>
                                          <p:attrName>ppt_y</p:attrName>
                                        </p:attrNameLst>
                                      </p:cBhvr>
                                      <p:tavLst>
                                        <p:tav tm="0">
                                          <p:val>
                                            <p:strVal val="#ppt_y+.1"/>
                                          </p:val>
                                        </p:tav>
                                        <p:tav tm="100000">
                                          <p:val>
                                            <p:strVal val="#ppt_y"/>
                                          </p:val>
                                        </p:tav>
                                      </p:tavLst>
                                    </p:anim>
                                    <p:animEffect transition="in" filter="fade">
                                      <p:cBhvr>
                                        <p:cTn id="50" dur="1000" decel="50000">
                                          <p:stCondLst>
                                            <p:cond delay="0"/>
                                          </p:stCondLst>
                                        </p:cTn>
                                        <p:tgtEl>
                                          <p:spTgt spid="4403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5"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533400" y="0"/>
            <a:ext cx="8229600" cy="1143000"/>
          </a:xfrm>
        </p:spPr>
        <p:txBody>
          <a:bodyPr/>
          <a:lstStyle/>
          <a:p>
            <a:pPr>
              <a:defRPr/>
            </a:pPr>
            <a:r>
              <a:rPr lang="en-US" sz="2800" b="1" u="sng" dirty="0" smtClean="0">
                <a:cs typeface="+mj-cs"/>
              </a:rPr>
              <a:t>Salient Features &amp; Services of the </a:t>
            </a:r>
            <a:r>
              <a:rPr lang="en-US" sz="2800" b="1" u="sng" dirty="0" err="1" smtClean="0">
                <a:cs typeface="+mj-cs"/>
              </a:rPr>
              <a:t>Organisation</a:t>
            </a:r>
            <a:r>
              <a:rPr lang="en-US" sz="2800" b="1" dirty="0" smtClean="0">
                <a:cs typeface="+mj-cs"/>
              </a:rPr>
              <a:t/>
            </a:r>
            <a:br>
              <a:rPr lang="en-US" sz="2800" b="1" dirty="0" smtClean="0">
                <a:cs typeface="+mj-cs"/>
              </a:rPr>
            </a:br>
            <a:endParaRPr lang="en-US" sz="2800" b="1" dirty="0" smtClean="0">
              <a:cs typeface="+mj-cs"/>
            </a:endParaRPr>
          </a:p>
        </p:txBody>
      </p:sp>
      <p:sp>
        <p:nvSpPr>
          <p:cNvPr id="45059" name="Rectangle 3"/>
          <p:cNvSpPr>
            <a:spLocks noGrp="1" noChangeArrowheads="1"/>
          </p:cNvSpPr>
          <p:nvPr>
            <p:ph type="body" idx="1"/>
          </p:nvPr>
        </p:nvSpPr>
        <p:spPr>
          <a:xfrm>
            <a:off x="533400" y="838200"/>
            <a:ext cx="8305800" cy="5181600"/>
          </a:xfrm>
        </p:spPr>
        <p:txBody>
          <a:bodyPr/>
          <a:lstStyle/>
          <a:p>
            <a:pPr algn="just">
              <a:spcBef>
                <a:spcPts val="0"/>
              </a:spcBef>
              <a:spcAft>
                <a:spcPts val="1400"/>
              </a:spcAft>
              <a:defRPr/>
            </a:pPr>
            <a:r>
              <a:rPr lang="en-US" sz="2400" dirty="0" smtClean="0">
                <a:cs typeface="+mn-cs"/>
              </a:rPr>
              <a:t>Focus is on quality &amp; timely services;</a:t>
            </a:r>
          </a:p>
          <a:p>
            <a:pPr algn="just">
              <a:spcBef>
                <a:spcPts val="0"/>
              </a:spcBef>
              <a:spcAft>
                <a:spcPts val="1400"/>
              </a:spcAft>
              <a:defRPr/>
            </a:pPr>
            <a:r>
              <a:rPr lang="en-US" sz="2400" dirty="0" smtClean="0">
                <a:cs typeface="+mn-cs"/>
              </a:rPr>
              <a:t>No conflict of interest in discharging the role as Trustees since UTIIAS does not have any financial relationship with corporates;</a:t>
            </a:r>
          </a:p>
          <a:p>
            <a:pPr algn="just">
              <a:spcBef>
                <a:spcPts val="0"/>
              </a:spcBef>
              <a:spcAft>
                <a:spcPts val="1400"/>
              </a:spcAft>
              <a:defRPr/>
            </a:pPr>
            <a:r>
              <a:rPr lang="en-US" sz="2400" dirty="0" smtClean="0">
                <a:cs typeface="+mn-cs"/>
              </a:rPr>
              <a:t>UTIIAS has an unique position. It is not an associate of any institution which has financial relationship with corporates;</a:t>
            </a:r>
          </a:p>
          <a:p>
            <a:pPr algn="just">
              <a:spcBef>
                <a:spcPts val="0"/>
              </a:spcBef>
              <a:spcAft>
                <a:spcPts val="1400"/>
              </a:spcAft>
              <a:defRPr/>
            </a:pPr>
            <a:r>
              <a:rPr lang="en-US" sz="2400" dirty="0" smtClean="0">
                <a:cs typeface="+mn-cs"/>
              </a:rPr>
              <a:t>Trustees for over 175 assistances, including term loans, external commercial borrowings, debentures, venture capital, etc. for a total corpus of over USD 10bn;</a:t>
            </a:r>
          </a:p>
          <a:p>
            <a:pPr algn="just">
              <a:spcBef>
                <a:spcPts val="0"/>
              </a:spcBef>
              <a:spcAft>
                <a:spcPts val="1400"/>
              </a:spcAft>
              <a:defRPr/>
            </a:pPr>
            <a:r>
              <a:rPr lang="en-US" sz="2400" dirty="0" smtClean="0">
                <a:cs typeface="+mn-cs"/>
              </a:rPr>
              <a:t>MIDC Permission in favor of UTI IAS for mortgage of MIDC properties. Permission sought and awaited from other State Industrial Development Corporations.</a:t>
            </a:r>
          </a:p>
        </p:txBody>
      </p:sp>
    </p:spTree>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5059">
                                            <p:txEl>
                                              <p:pRg st="0" end="0"/>
                                            </p:txEl>
                                          </p:spTgt>
                                        </p:tgtEl>
                                        <p:attrNameLst>
                                          <p:attrName>style.visibility</p:attrName>
                                        </p:attrNameLst>
                                      </p:cBhvr>
                                      <p:to>
                                        <p:strVal val="visible"/>
                                      </p:to>
                                    </p:set>
                                    <p:anim calcmode="lin" valueType="num">
                                      <p:cBhvr additive="base">
                                        <p:cTn id="7" dur="500" fill="hold"/>
                                        <p:tgtEl>
                                          <p:spTgt spid="4505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505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5059">
                                            <p:txEl>
                                              <p:pRg st="1" end="1"/>
                                            </p:txEl>
                                          </p:spTgt>
                                        </p:tgtEl>
                                        <p:attrNameLst>
                                          <p:attrName>style.visibility</p:attrName>
                                        </p:attrNameLst>
                                      </p:cBhvr>
                                      <p:to>
                                        <p:strVal val="visible"/>
                                      </p:to>
                                    </p:set>
                                    <p:anim calcmode="lin" valueType="num">
                                      <p:cBhvr additive="base">
                                        <p:cTn id="13" dur="500" fill="hold"/>
                                        <p:tgtEl>
                                          <p:spTgt spid="4505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505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5059">
                                            <p:txEl>
                                              <p:pRg st="2" end="2"/>
                                            </p:txEl>
                                          </p:spTgt>
                                        </p:tgtEl>
                                        <p:attrNameLst>
                                          <p:attrName>style.visibility</p:attrName>
                                        </p:attrNameLst>
                                      </p:cBhvr>
                                      <p:to>
                                        <p:strVal val="visible"/>
                                      </p:to>
                                    </p:set>
                                    <p:anim calcmode="lin" valueType="num">
                                      <p:cBhvr additive="base">
                                        <p:cTn id="19" dur="500" fill="hold"/>
                                        <p:tgtEl>
                                          <p:spTgt spid="4505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505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5059">
                                            <p:txEl>
                                              <p:pRg st="3" end="3"/>
                                            </p:txEl>
                                          </p:spTgt>
                                        </p:tgtEl>
                                        <p:attrNameLst>
                                          <p:attrName>style.visibility</p:attrName>
                                        </p:attrNameLst>
                                      </p:cBhvr>
                                      <p:to>
                                        <p:strVal val="visible"/>
                                      </p:to>
                                    </p:set>
                                    <p:anim calcmode="lin" valueType="num">
                                      <p:cBhvr additive="base">
                                        <p:cTn id="25" dur="500" fill="hold"/>
                                        <p:tgtEl>
                                          <p:spTgt spid="4505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505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5059">
                                            <p:txEl>
                                              <p:pRg st="4" end="4"/>
                                            </p:txEl>
                                          </p:spTgt>
                                        </p:tgtEl>
                                        <p:attrNameLst>
                                          <p:attrName>style.visibility</p:attrName>
                                        </p:attrNameLst>
                                      </p:cBhvr>
                                      <p:to>
                                        <p:strVal val="visible"/>
                                      </p:to>
                                    </p:set>
                                    <p:anim calcmode="lin" valueType="num">
                                      <p:cBhvr additive="base">
                                        <p:cTn id="31" dur="500" fill="hold"/>
                                        <p:tgtEl>
                                          <p:spTgt spid="4505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505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9" grpId="0" build="p"/>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noFill/>
          <a:prstDash val="solid"/>
          <a:round/>
          <a:headEnd type="none" w="med" len="med"/>
          <a:tailEnd type="none" w="med" len="med"/>
        </a:ln>
        <a:effectLst/>
        <a:scene3d>
          <a:camera prst="legacyObliqueTopRight"/>
          <a:lightRig rig="legacyFlat3" dir="b"/>
        </a:scene3d>
        <a:sp3d extrusionH="227000" prstMaterial="legacyMatte">
          <a:bevelT w="13500" h="13500" prst="angle"/>
          <a:bevelB w="13500" h="13500" prst="angle"/>
          <a:extrusionClr>
            <a:schemeClr val="accent1"/>
          </a:extrusionClr>
        </a:sp3d>
        <a:extLst>
          <a:ext uri="{AF507438-7753-43e0-B8FC-AC1667EBCBE1}">
            <a14:hiddenEffects xmlns:a14="http://schemas.microsoft.com/office/drawing/2010/main">
              <a:effectLst>
                <a:outerShdw blurRad="63500"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20000"/>
          </a:lnSpc>
          <a:spcBef>
            <a:spcPct val="0"/>
          </a:spcBef>
          <a:spcAft>
            <a:spcPct val="0"/>
          </a:spcAft>
          <a:buClrTx/>
          <a:buSzTx/>
          <a:buFontTx/>
          <a:buNone/>
          <a:tabLst/>
          <a:defRPr kumimoji="0" lang="en-US" sz="3200" b="0" i="0" u="none" strike="noStrike" cap="none" normalizeH="0" baseline="0">
            <a:ln>
              <a:noFill/>
            </a:ln>
            <a:solidFill>
              <a:schemeClr val="tx1"/>
            </a:solidFill>
            <a:effectLst/>
            <a:latin typeface="Times New Roman"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noFill/>
          <a:prstDash val="solid"/>
          <a:round/>
          <a:headEnd type="none" w="med" len="med"/>
          <a:tailEnd type="none" w="med" len="med"/>
        </a:ln>
        <a:effectLst/>
        <a:scene3d>
          <a:camera prst="legacyObliqueTopRight"/>
          <a:lightRig rig="legacyFlat3" dir="b"/>
        </a:scene3d>
        <a:sp3d extrusionH="227000" prstMaterial="legacyMatte">
          <a:bevelT w="13500" h="13500" prst="angle"/>
          <a:bevelB w="13500" h="13500" prst="angle"/>
          <a:extrusionClr>
            <a:schemeClr val="accent1"/>
          </a:extrusionClr>
        </a:sp3d>
        <a:extLst>
          <a:ext uri="{AF507438-7753-43e0-B8FC-AC1667EBCBE1}">
            <a14:hiddenEffects xmlns:a14="http://schemas.microsoft.com/office/drawing/2010/main">
              <a:effectLst>
                <a:outerShdw blurRad="63500"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20000"/>
          </a:lnSpc>
          <a:spcBef>
            <a:spcPct val="0"/>
          </a:spcBef>
          <a:spcAft>
            <a:spcPct val="0"/>
          </a:spcAft>
          <a:buClrTx/>
          <a:buSzTx/>
          <a:buFontTx/>
          <a:buNone/>
          <a:tabLst/>
          <a:defRPr kumimoji="0" lang="en-US" sz="3200" b="0" i="0" u="none" strike="noStrike" cap="none" normalizeH="0" baseline="0">
            <a:ln>
              <a:noFill/>
            </a:ln>
            <a:solidFill>
              <a:schemeClr val="tx1"/>
            </a:solidFill>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1744</TotalTime>
  <Words>1607</Words>
  <Application>Microsoft Macintosh PowerPoint</Application>
  <PresentationFormat>On-screen Show (4:3)</PresentationFormat>
  <Paragraphs>157</Paragraphs>
  <Slides>23</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23</vt:i4>
      </vt:variant>
    </vt:vector>
  </HeadingPairs>
  <TitlesOfParts>
    <vt:vector size="25" baseType="lpstr">
      <vt:lpstr>Default Design</vt:lpstr>
      <vt:lpstr>Chart</vt:lpstr>
      <vt:lpstr>   PRESENTATION BY   UNIT TRUST OF INDIA INVESTMENT ADVISORY  SERVICES LIMITED     </vt:lpstr>
      <vt:lpstr>PowerPoint Presentation</vt:lpstr>
      <vt:lpstr> Vision </vt:lpstr>
      <vt:lpstr> Mission </vt:lpstr>
      <vt:lpstr>PowerPoint Presentation</vt:lpstr>
      <vt:lpstr>UTIIAS : Formation of the Company</vt:lpstr>
      <vt:lpstr>Entry of UTIIAS into Trusteeship Activities</vt:lpstr>
      <vt:lpstr> Board of Directors of the Company </vt:lpstr>
      <vt:lpstr>Salient Features &amp; Services of the Organisation </vt:lpstr>
      <vt:lpstr>Security Creation – Processes </vt:lpstr>
      <vt:lpstr>Security Creation – Processes </vt:lpstr>
      <vt:lpstr>Security Creation – Processes </vt:lpstr>
      <vt:lpstr>Security Creation – Processes </vt:lpstr>
      <vt:lpstr>Security Creation – Processes </vt:lpstr>
      <vt:lpstr>Compliance</vt:lpstr>
      <vt:lpstr>Execution of Documents</vt:lpstr>
      <vt:lpstr>Execution of Documents</vt:lpstr>
      <vt:lpstr>Post security creation activity</vt:lpstr>
      <vt:lpstr>Hurdles faced in security creation</vt:lpstr>
      <vt:lpstr>Hurdles faced in security creation</vt:lpstr>
      <vt:lpstr>Target Business Segments</vt:lpstr>
      <vt:lpstr>PowerPoint Presentation</vt:lpstr>
      <vt:lpstr>PowerPoint Presentation</vt:lpstr>
    </vt:vector>
  </TitlesOfParts>
  <Company>Unit Trust Of India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ARTHUR ANDERSEN   UTI Investment Advisory Services LTD  Corporate Presentation             </dc:title>
  <dc:creator>Unit Trust Of India</dc:creator>
  <cp:lastModifiedBy>TESTiMac</cp:lastModifiedBy>
  <cp:revision>326</cp:revision>
  <cp:lastPrinted>2000-11-15T09:47:47Z</cp:lastPrinted>
  <dcterms:created xsi:type="dcterms:W3CDTF">2000-10-19T19:49:53Z</dcterms:created>
  <dcterms:modified xsi:type="dcterms:W3CDTF">2012-06-09T16:49:37Z</dcterms:modified>
</cp:coreProperties>
</file>